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9"/>
  </p:notesMasterIdLst>
  <p:sldIdLst>
    <p:sldId id="256" r:id="rId2"/>
    <p:sldId id="339" r:id="rId3"/>
    <p:sldId id="257" r:id="rId4"/>
    <p:sldId id="341" r:id="rId5"/>
    <p:sldId id="260" r:id="rId6"/>
    <p:sldId id="322" r:id="rId7"/>
    <p:sldId id="304" r:id="rId8"/>
    <p:sldId id="305" r:id="rId9"/>
    <p:sldId id="311" r:id="rId10"/>
    <p:sldId id="308" r:id="rId11"/>
    <p:sldId id="309" r:id="rId12"/>
    <p:sldId id="307" r:id="rId13"/>
    <p:sldId id="315" r:id="rId14"/>
    <p:sldId id="316" r:id="rId15"/>
    <p:sldId id="317" r:id="rId16"/>
    <p:sldId id="319" r:id="rId17"/>
    <p:sldId id="306" r:id="rId18"/>
    <p:sldId id="310" r:id="rId19"/>
    <p:sldId id="312" r:id="rId20"/>
    <p:sldId id="313" r:id="rId21"/>
    <p:sldId id="321" r:id="rId22"/>
    <p:sldId id="320" r:id="rId23"/>
    <p:sldId id="314" r:id="rId24"/>
    <p:sldId id="323" r:id="rId25"/>
    <p:sldId id="324" r:id="rId26"/>
    <p:sldId id="326" r:id="rId27"/>
    <p:sldId id="328" r:id="rId28"/>
    <p:sldId id="327" r:id="rId29"/>
    <p:sldId id="329" r:id="rId30"/>
    <p:sldId id="330" r:id="rId31"/>
    <p:sldId id="331" r:id="rId32"/>
    <p:sldId id="334" r:id="rId33"/>
    <p:sldId id="335" r:id="rId34"/>
    <p:sldId id="336" r:id="rId35"/>
    <p:sldId id="337" r:id="rId36"/>
    <p:sldId id="338" r:id="rId37"/>
    <p:sldId id="325" r:id="rId38"/>
  </p:sldIdLst>
  <p:sldSz cx="9144000" cy="5143500" type="screen16x9"/>
  <p:notesSz cx="6858000" cy="9144000"/>
  <p:embeddedFontLst>
    <p:embeddedFont>
      <p:font typeface="Calibri" panose="020F0502020204030204" pitchFamily="34" charset="0"/>
      <p:regular r:id="rId40"/>
      <p:bold r:id="rId41"/>
      <p:italic r:id="rId42"/>
      <p:boldItalic r:id="rId43"/>
    </p:embeddedFont>
    <p:embeddedFont>
      <p:font typeface="Exo 2" panose="020B0604020202020204" charset="0"/>
      <p:regular r:id="rId44"/>
      <p:bold r:id="rId45"/>
      <p:italic r:id="rId46"/>
      <p:boldItalic r:id="rId47"/>
    </p:embeddedFont>
    <p:embeddedFont>
      <p:font typeface="Helvetica" panose="020B0604020202020204" pitchFamily="34" charset="0"/>
      <p:regular r:id="rId48"/>
      <p:bold r:id="rId49"/>
      <p:italic r:id="rId50"/>
      <p:boldItalic r:id="rId51"/>
    </p:embeddedFont>
    <p:embeddedFont>
      <p:font typeface="HP Simplified" panose="020B0604020204020204" pitchFamily="34" charset="0"/>
      <p:regular r:id="rId52"/>
      <p:bold r:id="rId53"/>
      <p:italic r:id="rId54"/>
      <p:boldItalic r:id="rId55"/>
    </p:embeddedFont>
    <p:embeddedFont>
      <p:font typeface="Roboto Condensed Light" panose="020000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22EEB7-BD65-4A61-8714-F9E0F651AECA}">
  <a:tblStyle styleId="{9922EEB7-BD65-4A61-8714-F9E0F651AEC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62" y="3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2280" y="2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solidFill>
                  <a:srgbClr val="00007D"/>
                </a:solidFill>
                <a:latin typeface="HP Simplified" panose="020B0604020204020204" pitchFamily="34" charset="0"/>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dirty="0"/>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7D"/>
                </a:solidFill>
                <a:latin typeface="HP Simplified" panose="020B0604020204020204" pitchFamily="34" charset="0"/>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dirty="0"/>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rgbClr val="00007D"/>
                </a:solidFill>
                <a:latin typeface="HP Simplified" panose="020B0604020204020204" pitchFamily="34" charset="0"/>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dirty="0"/>
          </a:p>
        </p:txBody>
      </p:sp>
      <p:pic>
        <p:nvPicPr>
          <p:cNvPr id="3" name="Immagine 2">
            <a:extLst>
              <a:ext uri="{FF2B5EF4-FFF2-40B4-BE49-F238E27FC236}">
                <a16:creationId xmlns:a16="http://schemas.microsoft.com/office/drawing/2014/main" id="{395E4CE9-9F10-4C57-9471-71E1AD1A68F5}"/>
              </a:ext>
            </a:extLst>
          </p:cNvPr>
          <p:cNvPicPr>
            <a:picLocks noChangeAspect="1"/>
          </p:cNvPicPr>
          <p:nvPr userDrawn="1"/>
        </p:nvPicPr>
        <p:blipFill>
          <a:blip r:embed="rId2"/>
          <a:stretch>
            <a:fillRect/>
          </a:stretch>
        </p:blipFill>
        <p:spPr>
          <a:xfrm>
            <a:off x="81999" y="4542182"/>
            <a:ext cx="546642" cy="54664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6" r:id="rId3"/>
    <p:sldLayoutId id="2147483657" r:id="rId4"/>
    <p:sldLayoutId id="214748365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amazon.com/exec/obidos/ASIN/8590379817/lua-pilcontents-20"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it-IT" b="0" dirty="0"/>
              <a:t>LUA </a:t>
            </a:r>
            <a:br>
              <a:rPr lang="it-IT" b="0" dirty="0"/>
            </a:br>
            <a:r>
              <a:rPr lang="it-IT" b="0" dirty="0"/>
              <a:t>PROGRAMMING </a:t>
            </a:r>
            <a:br>
              <a:rPr lang="it-IT" b="0" dirty="0"/>
            </a:br>
            <a:r>
              <a:rPr lang="it-IT" b="0" dirty="0"/>
              <a:t>LANGUAGE</a:t>
            </a:r>
          </a:p>
        </p:txBody>
      </p:sp>
      <p:sp>
        <p:nvSpPr>
          <p:cNvPr id="152" name="Google Shape;152;p33"/>
          <p:cNvSpPr txBox="1">
            <a:spLocks noGrp="1"/>
          </p:cNvSpPr>
          <p:nvPr>
            <p:ph type="subTitle" idx="1"/>
          </p:nvPr>
        </p:nvSpPr>
        <p:spPr>
          <a:xfrm>
            <a:off x="3670681" y="3037428"/>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b="1" dirty="0">
                <a:solidFill>
                  <a:srgbClr val="002060"/>
                </a:solidFill>
              </a:rPr>
              <a:t>Davide Perticone</a:t>
            </a:r>
          </a:p>
          <a:p>
            <a:pPr marL="0" lvl="0" indent="0" algn="r" rtl="0">
              <a:spcBef>
                <a:spcPts val="0"/>
              </a:spcBef>
              <a:spcAft>
                <a:spcPts val="0"/>
              </a:spcAft>
              <a:buNone/>
            </a:pPr>
            <a:r>
              <a:rPr lang="en-GB" b="1" dirty="0">
                <a:solidFill>
                  <a:srgbClr val="002060"/>
                </a:solidFill>
              </a:rPr>
              <a:t>FLC assignments A.A. 2020/2021</a:t>
            </a:r>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pic>
        <p:nvPicPr>
          <p:cNvPr id="3" name="Immagine 2">
            <a:extLst>
              <a:ext uri="{FF2B5EF4-FFF2-40B4-BE49-F238E27FC236}">
                <a16:creationId xmlns:a16="http://schemas.microsoft.com/office/drawing/2014/main" id="{BB31C045-87E2-43CF-9210-DC5DC54CEBB5}"/>
              </a:ext>
            </a:extLst>
          </p:cNvPr>
          <p:cNvPicPr>
            <a:picLocks noChangeAspect="1"/>
          </p:cNvPicPr>
          <p:nvPr/>
        </p:nvPicPr>
        <p:blipFill>
          <a:blip r:embed="rId3"/>
          <a:stretch>
            <a:fillRect/>
          </a:stretch>
        </p:blipFill>
        <p:spPr>
          <a:xfrm>
            <a:off x="524670" y="1378327"/>
            <a:ext cx="2489752" cy="24897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6F3A927-5638-4D6F-A2E7-6A9C93ECB3AA}"/>
              </a:ext>
            </a:extLst>
          </p:cNvPr>
          <p:cNvSpPr>
            <a:spLocks noGrp="1"/>
          </p:cNvSpPr>
          <p:nvPr>
            <p:ph type="body" idx="1"/>
          </p:nvPr>
        </p:nvSpPr>
        <p:spPr>
          <a:xfrm>
            <a:off x="687770" y="659959"/>
            <a:ext cx="6919200" cy="1846427"/>
          </a:xfrm>
        </p:spPr>
        <p:txBody>
          <a:bodyPr/>
          <a:lstStyle/>
          <a:p>
            <a:pPr marL="349250" indent="-171450" algn="just">
              <a:buFont typeface="Arial" panose="020B0604020202020204" pitchFamily="34" charset="0"/>
              <a:buChar char="•"/>
            </a:pPr>
            <a:r>
              <a:rPr lang="it-IT" dirty="0"/>
              <a:t> </a:t>
            </a:r>
            <a:r>
              <a:rPr lang="it-IT" u="sng" dirty="0" err="1"/>
              <a:t>Arithmetic</a:t>
            </a:r>
            <a:r>
              <a:rPr lang="it-IT" u="sng" dirty="0"/>
              <a:t> </a:t>
            </a:r>
            <a:r>
              <a:rPr lang="it-IT" u="sng" dirty="0" err="1"/>
              <a:t>operations</a:t>
            </a:r>
            <a:r>
              <a:rPr lang="it-IT" dirty="0"/>
              <a:t>:  </a:t>
            </a:r>
            <a:r>
              <a:rPr lang="en-GB" dirty="0"/>
              <a:t>`+´ (addition), `-´ (subtraction), `*´ (multiplication), `/´ (division), and the unary “-”  (negation), ^ (just syntax to maintain simplicity, library gives meaning)</a:t>
            </a:r>
          </a:p>
          <a:p>
            <a:pPr marL="349250" indent="-171450" algn="just">
              <a:buFont typeface="Arial" panose="020B0604020202020204" pitchFamily="34" charset="0"/>
              <a:buChar char="•"/>
            </a:pPr>
            <a:endParaRPr lang="en-GB" dirty="0"/>
          </a:p>
          <a:p>
            <a:pPr marL="349250" indent="-171450" algn="just">
              <a:buFont typeface="Arial" panose="020B0604020202020204" pitchFamily="34" charset="0"/>
              <a:buChar char="•"/>
            </a:pPr>
            <a:r>
              <a:rPr lang="en-GB" u="sng" dirty="0"/>
              <a:t>Relational Operators</a:t>
            </a:r>
            <a:r>
              <a:rPr lang="en-GB" dirty="0"/>
              <a:t>:   </a:t>
            </a:r>
            <a:r>
              <a:rPr lang="en-GB" b="1" dirty="0"/>
              <a:t>&lt;   &gt;   &lt;=  &gt;=  ==  ~=  </a:t>
            </a:r>
            <a:r>
              <a:rPr lang="en-GB" dirty="0"/>
              <a:t>All these operators always result in true or false</a:t>
            </a:r>
          </a:p>
          <a:p>
            <a:pPr marL="349250" indent="-171450" algn="just">
              <a:buFont typeface="Arial" panose="020B0604020202020204" pitchFamily="34" charset="0"/>
              <a:buChar char="•"/>
            </a:pPr>
            <a:r>
              <a:rPr lang="en-GB" dirty="0"/>
              <a:t>Lua compares tables, userdata, and functions </a:t>
            </a:r>
            <a:r>
              <a:rPr lang="en-GB" b="1" dirty="0"/>
              <a:t>by reference</a:t>
            </a:r>
            <a:r>
              <a:rPr lang="en-GB" dirty="0"/>
              <a:t>, that is, two such values are considered equal only if they are the very same object. </a:t>
            </a:r>
          </a:p>
          <a:p>
            <a:pPr marL="349250" indent="-171450" algn="just">
              <a:buFont typeface="Arial" panose="020B0604020202020204" pitchFamily="34" charset="0"/>
              <a:buChar char="•"/>
            </a:pPr>
            <a:r>
              <a:rPr lang="en-GB" u="sng" dirty="0"/>
              <a:t>The logical operators </a:t>
            </a:r>
            <a:r>
              <a:rPr lang="en-GB" dirty="0"/>
              <a:t>are </a:t>
            </a:r>
            <a:r>
              <a:rPr lang="en-GB" b="1" i="1" dirty="0"/>
              <a:t>and</a:t>
            </a:r>
            <a:r>
              <a:rPr lang="en-GB" dirty="0"/>
              <a:t>, </a:t>
            </a:r>
            <a:r>
              <a:rPr lang="en-GB" b="1" i="1" dirty="0"/>
              <a:t>or</a:t>
            </a:r>
            <a:r>
              <a:rPr lang="en-GB" dirty="0"/>
              <a:t>, and </a:t>
            </a:r>
            <a:r>
              <a:rPr lang="en-GB" b="1" i="1" dirty="0"/>
              <a:t>not</a:t>
            </a:r>
            <a:r>
              <a:rPr lang="en-GB" dirty="0"/>
              <a:t>. Like control structures, all logical operators consider </a:t>
            </a:r>
            <a:r>
              <a:rPr lang="en-GB" b="1" u="sng" dirty="0"/>
              <a:t>false and nil as false and anything else as true</a:t>
            </a:r>
          </a:p>
          <a:p>
            <a:pPr marL="349250" indent="-171450" algn="just">
              <a:buFont typeface="Arial" panose="020B0604020202020204" pitchFamily="34" charset="0"/>
              <a:buChar char="•"/>
            </a:pPr>
            <a:endParaRPr lang="en-GB" dirty="0"/>
          </a:p>
          <a:p>
            <a:pPr marL="349250" indent="-171450" algn="just">
              <a:buFont typeface="Arial" panose="020B0604020202020204" pitchFamily="34" charset="0"/>
              <a:buChar char="•"/>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r>
              <a:rPr lang="en-GB" dirty="0"/>
              <a:t>			</a:t>
            </a:r>
          </a:p>
        </p:txBody>
      </p:sp>
      <p:sp>
        <p:nvSpPr>
          <p:cNvPr id="3" name="Titolo 2">
            <a:extLst>
              <a:ext uri="{FF2B5EF4-FFF2-40B4-BE49-F238E27FC236}">
                <a16:creationId xmlns:a16="http://schemas.microsoft.com/office/drawing/2014/main" id="{FA1614F3-6E84-4B61-9D3B-F668DC2845B2}"/>
              </a:ext>
            </a:extLst>
          </p:cNvPr>
          <p:cNvSpPr>
            <a:spLocks noGrp="1"/>
          </p:cNvSpPr>
          <p:nvPr>
            <p:ph type="ctrTitle"/>
          </p:nvPr>
        </p:nvSpPr>
        <p:spPr>
          <a:xfrm>
            <a:off x="1733325" y="83244"/>
            <a:ext cx="5214300" cy="946200"/>
          </a:xfrm>
        </p:spPr>
        <p:txBody>
          <a:bodyPr/>
          <a:lstStyle/>
          <a:p>
            <a:r>
              <a:rPr lang="it-IT" dirty="0" err="1"/>
              <a:t>Expressions</a:t>
            </a:r>
            <a:endParaRPr lang="en-GB" dirty="0"/>
          </a:p>
        </p:txBody>
      </p:sp>
      <p:pic>
        <p:nvPicPr>
          <p:cNvPr id="7" name="Immagine 6">
            <a:extLst>
              <a:ext uri="{FF2B5EF4-FFF2-40B4-BE49-F238E27FC236}">
                <a16:creationId xmlns:a16="http://schemas.microsoft.com/office/drawing/2014/main" id="{1F68248F-F6DA-4D63-8D37-A03361CD3498}"/>
              </a:ext>
            </a:extLst>
          </p:cNvPr>
          <p:cNvPicPr>
            <a:picLocks noChangeAspect="1"/>
          </p:cNvPicPr>
          <p:nvPr/>
        </p:nvPicPr>
        <p:blipFill>
          <a:blip r:embed="rId2"/>
          <a:stretch>
            <a:fillRect/>
          </a:stretch>
        </p:blipFill>
        <p:spPr>
          <a:xfrm>
            <a:off x="208248" y="2027728"/>
            <a:ext cx="4192793" cy="3563874"/>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DB192C22-7DDD-45F9-A1D2-5BE33C6E24A2}"/>
              </a:ext>
            </a:extLst>
          </p:cNvPr>
          <p:cNvPicPr>
            <a:picLocks noChangeAspect="1"/>
          </p:cNvPicPr>
          <p:nvPr/>
        </p:nvPicPr>
        <p:blipFill>
          <a:blip r:embed="rId3"/>
          <a:stretch>
            <a:fillRect/>
          </a:stretch>
        </p:blipFill>
        <p:spPr>
          <a:xfrm>
            <a:off x="3921518" y="1735166"/>
            <a:ext cx="4421757" cy="3018192"/>
          </a:xfrm>
          <a:prstGeom prst="rect">
            <a:avLst/>
          </a:prstGeom>
        </p:spPr>
      </p:pic>
      <p:sp>
        <p:nvSpPr>
          <p:cNvPr id="11" name="Segnaposto testo 1">
            <a:extLst>
              <a:ext uri="{FF2B5EF4-FFF2-40B4-BE49-F238E27FC236}">
                <a16:creationId xmlns:a16="http://schemas.microsoft.com/office/drawing/2014/main" id="{BDF24150-D31E-49F9-BA42-F17DF15FFD94}"/>
              </a:ext>
            </a:extLst>
          </p:cNvPr>
          <p:cNvSpPr txBox="1">
            <a:spLocks/>
          </p:cNvSpPr>
          <p:nvPr/>
        </p:nvSpPr>
        <p:spPr>
          <a:xfrm>
            <a:off x="3499241" y="4130984"/>
            <a:ext cx="4666547" cy="1130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2060"/>
                </a:solidFill>
                <a:latin typeface="HP Simplified" panose="020B0604020204020204" pitchFamily="34" charset="0"/>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349250" indent="-171450" algn="just">
              <a:buFont typeface="Arial" panose="020B0604020202020204" pitchFamily="34" charset="0"/>
              <a:buChar char="•"/>
            </a:pPr>
            <a:r>
              <a:rPr lang="en-GB" dirty="0"/>
              <a:t> </a:t>
            </a:r>
            <a:r>
              <a:rPr lang="en-GB" dirty="0">
                <a:solidFill>
                  <a:srgbClr val="00007D"/>
                </a:solidFill>
              </a:rPr>
              <a:t>The operator </a:t>
            </a:r>
            <a:r>
              <a:rPr lang="en-GB" b="1" i="1" dirty="0">
                <a:solidFill>
                  <a:srgbClr val="00007D"/>
                </a:solidFill>
              </a:rPr>
              <a:t>and</a:t>
            </a:r>
            <a:r>
              <a:rPr lang="en-GB" dirty="0">
                <a:solidFill>
                  <a:srgbClr val="00007D"/>
                </a:solidFill>
              </a:rPr>
              <a:t> returns its first argument if it is false; otherwise, it returns its second argument. The operator </a:t>
            </a:r>
            <a:r>
              <a:rPr lang="en-GB" b="1" i="1" dirty="0">
                <a:solidFill>
                  <a:srgbClr val="00007D"/>
                </a:solidFill>
              </a:rPr>
              <a:t>or</a:t>
            </a:r>
            <a:r>
              <a:rPr lang="en-GB" dirty="0">
                <a:solidFill>
                  <a:srgbClr val="00007D"/>
                </a:solidFill>
              </a:rPr>
              <a:t> returns its first argument if it is not false; otherwise, it returns its second argument</a:t>
            </a:r>
          </a:p>
          <a:p>
            <a:pPr marL="349250" indent="-171450" algn="just">
              <a:buFont typeface="Arial" panose="020B0604020202020204" pitchFamily="34" charset="0"/>
              <a:buChar char="•"/>
            </a:pPr>
            <a:endParaRPr lang="en-GB" dirty="0">
              <a:solidFill>
                <a:srgbClr val="00007D"/>
              </a:solidFill>
            </a:endParaRPr>
          </a:p>
          <a:p>
            <a:pPr marL="177800" indent="0">
              <a:buFont typeface="Nunito Light"/>
              <a:buNone/>
            </a:pPr>
            <a:endParaRPr lang="en-GB" dirty="0"/>
          </a:p>
          <a:p>
            <a:pPr marL="177800" indent="0">
              <a:buFont typeface="Nunito Light"/>
              <a:buNone/>
            </a:pPr>
            <a:endParaRPr lang="en-GB" dirty="0"/>
          </a:p>
          <a:p>
            <a:pPr marL="177800" indent="0">
              <a:buFont typeface="Nunito Light"/>
              <a:buNone/>
            </a:pPr>
            <a:endParaRPr lang="en-GB" dirty="0"/>
          </a:p>
          <a:p>
            <a:pPr marL="177800" indent="0">
              <a:buFont typeface="Nunito Light"/>
              <a:buNone/>
            </a:pPr>
            <a:r>
              <a:rPr lang="en-GB" dirty="0"/>
              <a:t>			</a:t>
            </a:r>
          </a:p>
        </p:txBody>
      </p:sp>
    </p:spTree>
    <p:extLst>
      <p:ext uri="{BB962C8B-B14F-4D97-AF65-F5344CB8AC3E}">
        <p14:creationId xmlns:p14="http://schemas.microsoft.com/office/powerpoint/2010/main" val="2887406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5FE30BD0-6946-4BF1-97A9-A51401E2154B}"/>
              </a:ext>
            </a:extLst>
          </p:cNvPr>
          <p:cNvSpPr>
            <a:spLocks noGrp="1"/>
          </p:cNvSpPr>
          <p:nvPr>
            <p:ph type="body" idx="1"/>
          </p:nvPr>
        </p:nvSpPr>
        <p:spPr/>
        <p:txBody>
          <a:bodyPr/>
          <a:lstStyle/>
          <a:p>
            <a:pPr marL="177800" indent="0">
              <a:buNone/>
            </a:pPr>
            <a:r>
              <a:rPr lang="en-GB" dirty="0"/>
              <a:t>Lua denotes the string concatenation operator by ".." (two dots). If any of its operands is a number, Lua converts that number to a string.</a:t>
            </a:r>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r>
              <a:rPr lang="en-GB" dirty="0"/>
              <a:t>Strings in Lua are immutable values. The concatenation operator always creates a new string, without any modification to its operands:</a:t>
            </a:r>
          </a:p>
        </p:txBody>
      </p:sp>
      <p:sp>
        <p:nvSpPr>
          <p:cNvPr id="3" name="Titolo 2">
            <a:extLst>
              <a:ext uri="{FF2B5EF4-FFF2-40B4-BE49-F238E27FC236}">
                <a16:creationId xmlns:a16="http://schemas.microsoft.com/office/drawing/2014/main" id="{C92A7905-5648-4B37-A6D7-09541FC5E4C4}"/>
              </a:ext>
            </a:extLst>
          </p:cNvPr>
          <p:cNvSpPr>
            <a:spLocks noGrp="1"/>
          </p:cNvSpPr>
          <p:nvPr>
            <p:ph type="ctrTitle"/>
          </p:nvPr>
        </p:nvSpPr>
        <p:spPr/>
        <p:txBody>
          <a:bodyPr/>
          <a:lstStyle/>
          <a:p>
            <a:r>
              <a:rPr lang="it-IT" dirty="0" err="1"/>
              <a:t>Expressions</a:t>
            </a:r>
            <a:r>
              <a:rPr lang="it-IT" dirty="0"/>
              <a:t> </a:t>
            </a:r>
            <a:r>
              <a:rPr lang="it-IT" dirty="0" err="1"/>
              <a:t>cont</a:t>
            </a:r>
            <a:r>
              <a:rPr lang="it-IT" dirty="0"/>
              <a:t>.</a:t>
            </a:r>
            <a:endParaRPr lang="en-GB" dirty="0"/>
          </a:p>
        </p:txBody>
      </p:sp>
      <p:pic>
        <p:nvPicPr>
          <p:cNvPr id="5" name="Immagine 4" descr="Immagine che contiene testo&#10;&#10;Descrizione generata automaticamente">
            <a:extLst>
              <a:ext uri="{FF2B5EF4-FFF2-40B4-BE49-F238E27FC236}">
                <a16:creationId xmlns:a16="http://schemas.microsoft.com/office/drawing/2014/main" id="{216B0C2E-E4B6-45DE-AEFC-DEDC3FE62F53}"/>
              </a:ext>
            </a:extLst>
          </p:cNvPr>
          <p:cNvPicPr>
            <a:picLocks noChangeAspect="1"/>
          </p:cNvPicPr>
          <p:nvPr/>
        </p:nvPicPr>
        <p:blipFill>
          <a:blip r:embed="rId2"/>
          <a:stretch>
            <a:fillRect/>
          </a:stretch>
        </p:blipFill>
        <p:spPr>
          <a:xfrm>
            <a:off x="2049332" y="1371600"/>
            <a:ext cx="4744121" cy="2094085"/>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99D87008-CFAF-47E5-894A-8E3CEEF0DDE1}"/>
              </a:ext>
            </a:extLst>
          </p:cNvPr>
          <p:cNvPicPr>
            <a:picLocks noChangeAspect="1"/>
          </p:cNvPicPr>
          <p:nvPr/>
        </p:nvPicPr>
        <p:blipFill>
          <a:blip r:embed="rId3"/>
          <a:stretch>
            <a:fillRect/>
          </a:stretch>
        </p:blipFill>
        <p:spPr>
          <a:xfrm>
            <a:off x="2804945" y="3268484"/>
            <a:ext cx="3698053" cy="2097403"/>
          </a:xfrm>
          <a:prstGeom prst="rect">
            <a:avLst/>
          </a:prstGeom>
        </p:spPr>
      </p:pic>
    </p:spTree>
    <p:extLst>
      <p:ext uri="{BB962C8B-B14F-4D97-AF65-F5344CB8AC3E}">
        <p14:creationId xmlns:p14="http://schemas.microsoft.com/office/powerpoint/2010/main" val="1778512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D53548C9-C0A3-4E61-B745-F9B1C58CEA7D}"/>
              </a:ext>
            </a:extLst>
          </p:cNvPr>
          <p:cNvSpPr>
            <a:spLocks noGrp="1"/>
          </p:cNvSpPr>
          <p:nvPr>
            <p:ph type="ctrTitle"/>
          </p:nvPr>
        </p:nvSpPr>
        <p:spPr/>
        <p:txBody>
          <a:bodyPr/>
          <a:lstStyle/>
          <a:p>
            <a:r>
              <a:rPr lang="en-GB" dirty="0"/>
              <a:t>Functions</a:t>
            </a:r>
          </a:p>
        </p:txBody>
      </p:sp>
      <p:pic>
        <p:nvPicPr>
          <p:cNvPr id="5" name="Immagine 4" descr="Immagine che contiene testo&#10;&#10;Descrizione generata automaticamente">
            <a:extLst>
              <a:ext uri="{FF2B5EF4-FFF2-40B4-BE49-F238E27FC236}">
                <a16:creationId xmlns:a16="http://schemas.microsoft.com/office/drawing/2014/main" id="{99570585-B9B4-4429-8169-333BA31200FC}"/>
              </a:ext>
            </a:extLst>
          </p:cNvPr>
          <p:cNvPicPr>
            <a:picLocks noChangeAspect="1"/>
          </p:cNvPicPr>
          <p:nvPr/>
        </p:nvPicPr>
        <p:blipFill>
          <a:blip r:embed="rId2"/>
          <a:stretch>
            <a:fillRect/>
          </a:stretch>
        </p:blipFill>
        <p:spPr>
          <a:xfrm>
            <a:off x="2283160" y="1672288"/>
            <a:ext cx="6581753" cy="3802412"/>
          </a:xfrm>
          <a:prstGeom prst="rect">
            <a:avLst/>
          </a:prstGeom>
        </p:spPr>
      </p:pic>
      <p:sp>
        <p:nvSpPr>
          <p:cNvPr id="6" name="Segnaposto testo 1">
            <a:extLst>
              <a:ext uri="{FF2B5EF4-FFF2-40B4-BE49-F238E27FC236}">
                <a16:creationId xmlns:a16="http://schemas.microsoft.com/office/drawing/2014/main" id="{D9841DEA-4DC6-439F-9A5A-CFFC5D9C1B83}"/>
              </a:ext>
            </a:extLst>
          </p:cNvPr>
          <p:cNvSpPr txBox="1">
            <a:spLocks/>
          </p:cNvSpPr>
          <p:nvPr/>
        </p:nvSpPr>
        <p:spPr>
          <a:xfrm>
            <a:off x="113280" y="781370"/>
            <a:ext cx="3451234" cy="13260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7D"/>
                </a:solidFill>
                <a:latin typeface="HP Simplified" panose="020B0604020204020204" pitchFamily="34" charset="0"/>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349250" indent="-171450" algn="just">
              <a:buFont typeface="Arial" panose="020B0604020202020204" pitchFamily="34" charset="0"/>
              <a:buChar char="•"/>
            </a:pPr>
            <a:r>
              <a:rPr lang="it-IT" dirty="0"/>
              <a:t>F</a:t>
            </a:r>
            <a:r>
              <a:rPr lang="en-GB" dirty="0" err="1"/>
              <a:t>unctions</a:t>
            </a:r>
            <a:r>
              <a:rPr lang="en-GB" dirty="0"/>
              <a:t> are first-class values</a:t>
            </a:r>
          </a:p>
          <a:p>
            <a:pPr marL="349250" indent="-171450" algn="just">
              <a:buFont typeface="Arial" panose="020B0604020202020204" pitchFamily="34" charset="0"/>
              <a:buChar char="•"/>
            </a:pPr>
            <a:r>
              <a:rPr lang="en-GB" dirty="0"/>
              <a:t>Can be stored in variables</a:t>
            </a:r>
          </a:p>
          <a:p>
            <a:pPr marL="349250" indent="-171450" algn="just">
              <a:buFont typeface="Arial" panose="020B0604020202020204" pitchFamily="34" charset="0"/>
              <a:buChar char="•"/>
            </a:pPr>
            <a:r>
              <a:rPr lang="en-GB" dirty="0"/>
              <a:t>Passed as arguments (to other function)</a:t>
            </a:r>
          </a:p>
          <a:p>
            <a:pPr marL="349250" indent="-171450" algn="just">
              <a:buFont typeface="Arial" panose="020B0604020202020204" pitchFamily="34" charset="0"/>
              <a:buChar char="•"/>
            </a:pPr>
            <a:r>
              <a:rPr lang="en-GB" dirty="0"/>
              <a:t>Returned as results.</a:t>
            </a:r>
          </a:p>
          <a:p>
            <a:pPr marL="349250" indent="-171450" algn="just">
              <a:buFont typeface="Arial" panose="020B0604020202020204" pitchFamily="34" charset="0"/>
              <a:buChar char="•"/>
            </a:pPr>
            <a:r>
              <a:rPr lang="en-GB" dirty="0"/>
              <a:t>Can be declared anywhere in the code</a:t>
            </a:r>
          </a:p>
        </p:txBody>
      </p:sp>
    </p:spTree>
    <p:extLst>
      <p:ext uri="{BB962C8B-B14F-4D97-AF65-F5344CB8AC3E}">
        <p14:creationId xmlns:p14="http://schemas.microsoft.com/office/powerpoint/2010/main" val="3182249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5D0720FA-78C2-452A-BF08-D2DFDE836FA3}"/>
              </a:ext>
            </a:extLst>
          </p:cNvPr>
          <p:cNvSpPr>
            <a:spLocks noGrp="1"/>
          </p:cNvSpPr>
          <p:nvPr>
            <p:ph type="body" idx="1"/>
          </p:nvPr>
        </p:nvSpPr>
        <p:spPr>
          <a:xfrm>
            <a:off x="113999" y="870575"/>
            <a:ext cx="4199190" cy="3246840"/>
          </a:xfrm>
        </p:spPr>
        <p:txBody>
          <a:bodyPr/>
          <a:lstStyle/>
          <a:p>
            <a:pPr marL="349250" indent="-171450" algn="just">
              <a:buFont typeface="Arial" panose="020B0604020202020204" pitchFamily="34" charset="0"/>
              <a:buChar char="•"/>
            </a:pPr>
            <a:r>
              <a:rPr lang="en-GB" dirty="0"/>
              <a:t>Functions written in Lua also can return multiple results, by listing them all after the return keyword.</a:t>
            </a:r>
          </a:p>
        </p:txBody>
      </p:sp>
      <p:sp>
        <p:nvSpPr>
          <p:cNvPr id="3" name="Titolo 2">
            <a:extLst>
              <a:ext uri="{FF2B5EF4-FFF2-40B4-BE49-F238E27FC236}">
                <a16:creationId xmlns:a16="http://schemas.microsoft.com/office/drawing/2014/main" id="{1F2BD314-1614-4E03-AE20-EEB297140E67}"/>
              </a:ext>
            </a:extLst>
          </p:cNvPr>
          <p:cNvSpPr>
            <a:spLocks noGrp="1"/>
          </p:cNvSpPr>
          <p:nvPr>
            <p:ph type="ctrTitle"/>
          </p:nvPr>
        </p:nvSpPr>
        <p:spPr>
          <a:xfrm>
            <a:off x="613733" y="110580"/>
            <a:ext cx="7610950" cy="946200"/>
          </a:xfrm>
        </p:spPr>
        <p:txBody>
          <a:bodyPr/>
          <a:lstStyle/>
          <a:p>
            <a:r>
              <a:rPr lang="en-GB" dirty="0"/>
              <a:t>Multiple Results - Variable Number of arguments</a:t>
            </a:r>
          </a:p>
        </p:txBody>
      </p:sp>
      <p:pic>
        <p:nvPicPr>
          <p:cNvPr id="5" name="Immagine 4" descr="Immagine che contiene testo&#10;&#10;Descrizione generata automaticamente">
            <a:extLst>
              <a:ext uri="{FF2B5EF4-FFF2-40B4-BE49-F238E27FC236}">
                <a16:creationId xmlns:a16="http://schemas.microsoft.com/office/drawing/2014/main" id="{19DDBDC5-2D1C-4DFB-A9D4-C51F2B106F2F}"/>
              </a:ext>
            </a:extLst>
          </p:cNvPr>
          <p:cNvPicPr>
            <a:picLocks noChangeAspect="1"/>
          </p:cNvPicPr>
          <p:nvPr/>
        </p:nvPicPr>
        <p:blipFill>
          <a:blip r:embed="rId2"/>
          <a:stretch>
            <a:fillRect/>
          </a:stretch>
        </p:blipFill>
        <p:spPr>
          <a:xfrm>
            <a:off x="-242384" y="1026085"/>
            <a:ext cx="4911955" cy="3898099"/>
          </a:xfrm>
          <a:prstGeom prst="rect">
            <a:avLst/>
          </a:prstGeom>
        </p:spPr>
      </p:pic>
      <p:sp>
        <p:nvSpPr>
          <p:cNvPr id="7" name="Segnaposto testo 1">
            <a:extLst>
              <a:ext uri="{FF2B5EF4-FFF2-40B4-BE49-F238E27FC236}">
                <a16:creationId xmlns:a16="http://schemas.microsoft.com/office/drawing/2014/main" id="{B6F587E2-A0C7-4E86-B50C-85BDBD693949}"/>
              </a:ext>
            </a:extLst>
          </p:cNvPr>
          <p:cNvSpPr txBox="1">
            <a:spLocks/>
          </p:cNvSpPr>
          <p:nvPr/>
        </p:nvSpPr>
        <p:spPr>
          <a:xfrm>
            <a:off x="4365144" y="870575"/>
            <a:ext cx="4461925" cy="35510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2060"/>
                </a:solidFill>
                <a:latin typeface="HP Simplified" panose="020B0604020204020204" pitchFamily="34" charset="0"/>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349250" indent="-171450" algn="just">
              <a:buFont typeface="Arial" panose="020B0604020202020204" pitchFamily="34" charset="0"/>
              <a:buChar char="•"/>
            </a:pPr>
            <a:r>
              <a:rPr lang="en-GB" dirty="0">
                <a:solidFill>
                  <a:srgbClr val="00007D"/>
                </a:solidFill>
              </a:rPr>
              <a:t>Three dots (…) in parameter list indicate variable number or arguments</a:t>
            </a:r>
          </a:p>
          <a:p>
            <a:pPr marL="349250" indent="-171450" algn="just">
              <a:buFont typeface="Arial" panose="020B0604020202020204" pitchFamily="34" charset="0"/>
              <a:buChar char="•"/>
            </a:pPr>
            <a:r>
              <a:rPr lang="en-GB" dirty="0">
                <a:solidFill>
                  <a:srgbClr val="00007D"/>
                </a:solidFill>
              </a:rPr>
              <a:t>When function called, parameters are collected and access through hidden table “</a:t>
            </a:r>
            <a:r>
              <a:rPr lang="en-GB" dirty="0" err="1">
                <a:solidFill>
                  <a:srgbClr val="00007D"/>
                </a:solidFill>
              </a:rPr>
              <a:t>arg</a:t>
            </a:r>
            <a:r>
              <a:rPr lang="en-GB" dirty="0">
                <a:solidFill>
                  <a:srgbClr val="00007D"/>
                </a:solidFill>
              </a:rPr>
              <a:t>”,</a:t>
            </a:r>
          </a:p>
        </p:txBody>
      </p:sp>
      <p:pic>
        <p:nvPicPr>
          <p:cNvPr id="10" name="Immagine 9" descr="Immagine che contiene testo&#10;&#10;Descrizione generata automaticamente">
            <a:extLst>
              <a:ext uri="{FF2B5EF4-FFF2-40B4-BE49-F238E27FC236}">
                <a16:creationId xmlns:a16="http://schemas.microsoft.com/office/drawing/2014/main" id="{4DD45FBE-5DE6-40F1-9F60-361AD38444A7}"/>
              </a:ext>
            </a:extLst>
          </p:cNvPr>
          <p:cNvPicPr>
            <a:picLocks noChangeAspect="1"/>
          </p:cNvPicPr>
          <p:nvPr/>
        </p:nvPicPr>
        <p:blipFill>
          <a:blip r:embed="rId3"/>
          <a:stretch>
            <a:fillRect/>
          </a:stretch>
        </p:blipFill>
        <p:spPr>
          <a:xfrm>
            <a:off x="3785771" y="1429190"/>
            <a:ext cx="5740153" cy="3522574"/>
          </a:xfrm>
          <a:prstGeom prst="rect">
            <a:avLst/>
          </a:prstGeom>
        </p:spPr>
      </p:pic>
    </p:spTree>
    <p:extLst>
      <p:ext uri="{BB962C8B-B14F-4D97-AF65-F5344CB8AC3E}">
        <p14:creationId xmlns:p14="http://schemas.microsoft.com/office/powerpoint/2010/main" val="315975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7A5B174-5B35-487E-8667-1F10908F6EA5}"/>
              </a:ext>
            </a:extLst>
          </p:cNvPr>
          <p:cNvSpPr>
            <a:spLocks noGrp="1"/>
          </p:cNvSpPr>
          <p:nvPr>
            <p:ph type="ctrTitle"/>
          </p:nvPr>
        </p:nvSpPr>
        <p:spPr>
          <a:xfrm>
            <a:off x="1500724" y="271832"/>
            <a:ext cx="5214300" cy="946200"/>
          </a:xfrm>
        </p:spPr>
        <p:txBody>
          <a:bodyPr/>
          <a:lstStyle/>
          <a:p>
            <a:r>
              <a:rPr lang="en-GB" dirty="0"/>
              <a:t>About Functions</a:t>
            </a:r>
          </a:p>
        </p:txBody>
      </p:sp>
      <p:sp>
        <p:nvSpPr>
          <p:cNvPr id="5" name="Segnaposto testo 1">
            <a:extLst>
              <a:ext uri="{FF2B5EF4-FFF2-40B4-BE49-F238E27FC236}">
                <a16:creationId xmlns:a16="http://schemas.microsoft.com/office/drawing/2014/main" id="{C0CAF753-0CEB-4173-BE0F-AE8E477CA0BF}"/>
              </a:ext>
            </a:extLst>
          </p:cNvPr>
          <p:cNvSpPr txBox="1">
            <a:spLocks/>
          </p:cNvSpPr>
          <p:nvPr/>
        </p:nvSpPr>
        <p:spPr>
          <a:xfrm>
            <a:off x="822714" y="1106882"/>
            <a:ext cx="6919200" cy="351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7D"/>
                </a:solidFill>
                <a:latin typeface="HP Simplified" panose="020B0604020204020204" pitchFamily="34" charset="0"/>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349250" indent="-171450" algn="just">
              <a:buFont typeface="Arial" panose="020B0604020202020204" pitchFamily="34" charset="0"/>
              <a:buChar char="•"/>
            </a:pPr>
            <a:r>
              <a:rPr lang="it-IT" sz="1600" i="1" dirty="0" err="1"/>
              <a:t>Functions</a:t>
            </a:r>
            <a:r>
              <a:rPr lang="it-IT" sz="1600" i="1" dirty="0"/>
              <a:t> are first class </a:t>
            </a:r>
            <a:r>
              <a:rPr lang="it-IT" sz="1600" i="1" dirty="0" err="1"/>
              <a:t>values</a:t>
            </a:r>
            <a:r>
              <a:rPr lang="it-IT" sz="1600" i="1" dirty="0"/>
              <a:t>:</a:t>
            </a:r>
          </a:p>
          <a:p>
            <a:pPr marL="806450" lvl="1" indent="-171450" algn="just">
              <a:buFont typeface="Arial" panose="020B0604020202020204" pitchFamily="34" charset="0"/>
              <a:buChar char="•"/>
            </a:pPr>
            <a:r>
              <a:rPr lang="it-IT" sz="1600" dirty="0" err="1">
                <a:solidFill>
                  <a:srgbClr val="00007D"/>
                </a:solidFill>
                <a:latin typeface="HP Simplified" panose="020B0604020204020204" pitchFamily="34" charset="0"/>
              </a:rPr>
              <a:t>Same</a:t>
            </a:r>
            <a:r>
              <a:rPr lang="it-IT" sz="1600" dirty="0">
                <a:solidFill>
                  <a:srgbClr val="00007D"/>
                </a:solidFill>
                <a:latin typeface="HP Simplified" panose="020B0604020204020204" pitchFamily="34" charset="0"/>
              </a:rPr>
              <a:t> </a:t>
            </a:r>
            <a:r>
              <a:rPr lang="it-IT" sz="1600" dirty="0" err="1">
                <a:solidFill>
                  <a:srgbClr val="00007D"/>
                </a:solidFill>
                <a:latin typeface="HP Simplified" panose="020B0604020204020204" pitchFamily="34" charset="0"/>
              </a:rPr>
              <a:t>rights</a:t>
            </a:r>
            <a:r>
              <a:rPr lang="it-IT" sz="1600" dirty="0">
                <a:solidFill>
                  <a:srgbClr val="00007D"/>
                </a:solidFill>
                <a:latin typeface="HP Simplified" panose="020B0604020204020204" pitchFamily="34" charset="0"/>
              </a:rPr>
              <a:t> </a:t>
            </a:r>
            <a:r>
              <a:rPr lang="it-IT" sz="1600" dirty="0" err="1">
                <a:solidFill>
                  <a:srgbClr val="00007D"/>
                </a:solidFill>
                <a:latin typeface="HP Simplified" panose="020B0604020204020204" pitchFamily="34" charset="0"/>
              </a:rPr>
              <a:t>as</a:t>
            </a:r>
            <a:r>
              <a:rPr lang="it-IT" sz="1600" dirty="0">
                <a:solidFill>
                  <a:srgbClr val="00007D"/>
                </a:solidFill>
                <a:latin typeface="HP Simplified" panose="020B0604020204020204" pitchFamily="34" charset="0"/>
              </a:rPr>
              <a:t> </a:t>
            </a:r>
            <a:r>
              <a:rPr lang="it-IT" sz="1600" dirty="0" err="1">
                <a:solidFill>
                  <a:srgbClr val="00007D"/>
                </a:solidFill>
                <a:latin typeface="HP Simplified" panose="020B0604020204020204" pitchFamily="34" charset="0"/>
              </a:rPr>
              <a:t>conventional</a:t>
            </a:r>
            <a:r>
              <a:rPr lang="it-IT" sz="1600" dirty="0">
                <a:solidFill>
                  <a:srgbClr val="00007D"/>
                </a:solidFill>
                <a:latin typeface="HP Simplified" panose="020B0604020204020204" pitchFamily="34" charset="0"/>
              </a:rPr>
              <a:t> </a:t>
            </a:r>
            <a:r>
              <a:rPr lang="it-IT" sz="1600" dirty="0" err="1">
                <a:solidFill>
                  <a:srgbClr val="00007D"/>
                </a:solidFill>
                <a:latin typeface="HP Simplified" panose="020B0604020204020204" pitchFamily="34" charset="0"/>
              </a:rPr>
              <a:t>values</a:t>
            </a:r>
            <a:r>
              <a:rPr lang="it-IT" sz="1600" dirty="0">
                <a:solidFill>
                  <a:srgbClr val="00007D"/>
                </a:solidFill>
                <a:latin typeface="HP Simplified" panose="020B0604020204020204" pitchFamily="34" charset="0"/>
              </a:rPr>
              <a:t> (</a:t>
            </a:r>
            <a:r>
              <a:rPr lang="it-IT" sz="1600" dirty="0" err="1">
                <a:solidFill>
                  <a:srgbClr val="00007D"/>
                </a:solidFill>
                <a:latin typeface="HP Simplified" panose="020B0604020204020204" pitchFamily="34" charset="0"/>
              </a:rPr>
              <a:t>strings</a:t>
            </a:r>
            <a:r>
              <a:rPr lang="it-IT" sz="1600" dirty="0">
                <a:solidFill>
                  <a:srgbClr val="00007D"/>
                </a:solidFill>
                <a:latin typeface="HP Simplified" panose="020B0604020204020204" pitchFamily="34" charset="0"/>
              </a:rPr>
              <a:t>, </a:t>
            </a:r>
            <a:r>
              <a:rPr lang="it-IT" sz="1600" dirty="0" err="1">
                <a:solidFill>
                  <a:srgbClr val="00007D"/>
                </a:solidFill>
                <a:latin typeface="HP Simplified" panose="020B0604020204020204" pitchFamily="34" charset="0"/>
              </a:rPr>
              <a:t>numbers</a:t>
            </a:r>
            <a:r>
              <a:rPr lang="it-IT" sz="1600" dirty="0">
                <a:solidFill>
                  <a:srgbClr val="00007D"/>
                </a:solidFill>
                <a:latin typeface="HP Simplified" panose="020B0604020204020204" pitchFamily="34" charset="0"/>
              </a:rPr>
              <a:t>).</a:t>
            </a:r>
          </a:p>
          <a:p>
            <a:pPr marL="806450" lvl="1" indent="-171450" algn="just">
              <a:buFont typeface="Arial" panose="020B0604020202020204" pitchFamily="34" charset="0"/>
              <a:buChar char="•"/>
            </a:pPr>
            <a:r>
              <a:rPr lang="it-IT" sz="1600" dirty="0">
                <a:solidFill>
                  <a:srgbClr val="00007D"/>
                </a:solidFill>
                <a:latin typeface="HP Simplified" panose="020B0604020204020204" pitchFamily="34" charset="0"/>
              </a:rPr>
              <a:t>Can be </a:t>
            </a:r>
            <a:r>
              <a:rPr lang="it-IT" sz="1600" dirty="0" err="1">
                <a:solidFill>
                  <a:srgbClr val="00007D"/>
                </a:solidFill>
                <a:latin typeface="HP Simplified" panose="020B0604020204020204" pitchFamily="34" charset="0"/>
              </a:rPr>
              <a:t>stored</a:t>
            </a:r>
            <a:r>
              <a:rPr lang="it-IT" sz="1600" dirty="0">
                <a:solidFill>
                  <a:srgbClr val="00007D"/>
                </a:solidFill>
                <a:latin typeface="HP Simplified" panose="020B0604020204020204" pitchFamily="34" charset="0"/>
              </a:rPr>
              <a:t> in (global and </a:t>
            </a:r>
            <a:r>
              <a:rPr lang="it-IT" sz="1600" dirty="0" err="1">
                <a:solidFill>
                  <a:srgbClr val="00007D"/>
                </a:solidFill>
                <a:latin typeface="HP Simplified" panose="020B0604020204020204" pitchFamily="34" charset="0"/>
              </a:rPr>
              <a:t>local</a:t>
            </a:r>
            <a:r>
              <a:rPr lang="it-IT" sz="1600" dirty="0">
                <a:solidFill>
                  <a:srgbClr val="00007D"/>
                </a:solidFill>
                <a:latin typeface="HP Simplified" panose="020B0604020204020204" pitchFamily="34" charset="0"/>
              </a:rPr>
              <a:t>) </a:t>
            </a:r>
            <a:r>
              <a:rPr lang="it-IT" sz="1600" dirty="0" err="1">
                <a:solidFill>
                  <a:srgbClr val="00007D"/>
                </a:solidFill>
                <a:latin typeface="HP Simplified" panose="020B0604020204020204" pitchFamily="34" charset="0"/>
              </a:rPr>
              <a:t>variables</a:t>
            </a:r>
            <a:r>
              <a:rPr lang="it-IT" sz="1600" dirty="0">
                <a:solidFill>
                  <a:srgbClr val="00007D"/>
                </a:solidFill>
                <a:latin typeface="HP Simplified" panose="020B0604020204020204" pitchFamily="34" charset="0"/>
              </a:rPr>
              <a:t> and </a:t>
            </a:r>
            <a:r>
              <a:rPr lang="it-IT" sz="1600" dirty="0" err="1">
                <a:solidFill>
                  <a:srgbClr val="00007D"/>
                </a:solidFill>
                <a:latin typeface="HP Simplified" panose="020B0604020204020204" pitchFamily="34" charset="0"/>
              </a:rPr>
              <a:t>tables</a:t>
            </a:r>
            <a:r>
              <a:rPr lang="it-IT" sz="1600" dirty="0">
                <a:solidFill>
                  <a:srgbClr val="00007D"/>
                </a:solidFill>
                <a:latin typeface="HP Simplified" panose="020B0604020204020204" pitchFamily="34" charset="0"/>
              </a:rPr>
              <a:t>.</a:t>
            </a:r>
          </a:p>
          <a:p>
            <a:pPr marL="806450" lvl="1" indent="-171450" algn="just">
              <a:buFont typeface="Arial" panose="020B0604020202020204" pitchFamily="34" charset="0"/>
              <a:buChar char="•"/>
            </a:pPr>
            <a:r>
              <a:rPr lang="it-IT" sz="1600" dirty="0">
                <a:solidFill>
                  <a:srgbClr val="00007D"/>
                </a:solidFill>
                <a:latin typeface="HP Simplified" panose="020B0604020204020204" pitchFamily="34" charset="0"/>
              </a:rPr>
              <a:t>Can be </a:t>
            </a:r>
            <a:r>
              <a:rPr lang="it-IT" sz="1600" dirty="0" err="1">
                <a:solidFill>
                  <a:srgbClr val="00007D"/>
                </a:solidFill>
                <a:latin typeface="HP Simplified" panose="020B0604020204020204" pitchFamily="34" charset="0"/>
              </a:rPr>
              <a:t>passed</a:t>
            </a:r>
            <a:r>
              <a:rPr lang="it-IT" sz="1600" dirty="0">
                <a:solidFill>
                  <a:srgbClr val="00007D"/>
                </a:solidFill>
                <a:latin typeface="HP Simplified" panose="020B0604020204020204" pitchFamily="34" charset="0"/>
              </a:rPr>
              <a:t> </a:t>
            </a:r>
            <a:r>
              <a:rPr lang="it-IT" sz="1600" dirty="0" err="1">
                <a:solidFill>
                  <a:srgbClr val="00007D"/>
                </a:solidFill>
                <a:latin typeface="HP Simplified" panose="020B0604020204020204" pitchFamily="34" charset="0"/>
              </a:rPr>
              <a:t>as</a:t>
            </a:r>
            <a:r>
              <a:rPr lang="it-IT" sz="1600" dirty="0">
                <a:solidFill>
                  <a:srgbClr val="00007D"/>
                </a:solidFill>
                <a:latin typeface="HP Simplified" panose="020B0604020204020204" pitchFamily="34" charset="0"/>
              </a:rPr>
              <a:t> </a:t>
            </a:r>
            <a:r>
              <a:rPr lang="it-IT" sz="1600" dirty="0" err="1">
                <a:solidFill>
                  <a:srgbClr val="00007D"/>
                </a:solidFill>
                <a:latin typeface="HP Simplified" panose="020B0604020204020204" pitchFamily="34" charset="0"/>
              </a:rPr>
              <a:t>arguments</a:t>
            </a:r>
            <a:r>
              <a:rPr lang="it-IT" sz="1600" dirty="0">
                <a:solidFill>
                  <a:srgbClr val="00007D"/>
                </a:solidFill>
                <a:latin typeface="HP Simplified" panose="020B0604020204020204" pitchFamily="34" charset="0"/>
              </a:rPr>
              <a:t> and </a:t>
            </a:r>
            <a:r>
              <a:rPr lang="it-IT" sz="1600" dirty="0" err="1">
                <a:solidFill>
                  <a:srgbClr val="00007D"/>
                </a:solidFill>
                <a:latin typeface="HP Simplified" panose="020B0604020204020204" pitchFamily="34" charset="0"/>
              </a:rPr>
              <a:t>retuned</a:t>
            </a:r>
            <a:r>
              <a:rPr lang="it-IT" sz="1600" dirty="0">
                <a:solidFill>
                  <a:srgbClr val="00007D"/>
                </a:solidFill>
                <a:latin typeface="HP Simplified" panose="020B0604020204020204" pitchFamily="34" charset="0"/>
              </a:rPr>
              <a:t> by </a:t>
            </a:r>
            <a:r>
              <a:rPr lang="it-IT" sz="1600" dirty="0" err="1">
                <a:solidFill>
                  <a:srgbClr val="00007D"/>
                </a:solidFill>
                <a:latin typeface="HP Simplified" panose="020B0604020204020204" pitchFamily="34" charset="0"/>
              </a:rPr>
              <a:t>other</a:t>
            </a:r>
            <a:r>
              <a:rPr lang="it-IT" sz="1600" dirty="0">
                <a:solidFill>
                  <a:srgbClr val="00007D"/>
                </a:solidFill>
                <a:latin typeface="HP Simplified" panose="020B0604020204020204" pitchFamily="34" charset="0"/>
              </a:rPr>
              <a:t> </a:t>
            </a:r>
            <a:r>
              <a:rPr lang="it-IT" sz="1600" dirty="0" err="1">
                <a:solidFill>
                  <a:srgbClr val="00007D"/>
                </a:solidFill>
                <a:latin typeface="HP Simplified" panose="020B0604020204020204" pitchFamily="34" charset="0"/>
              </a:rPr>
              <a:t>functions</a:t>
            </a:r>
            <a:r>
              <a:rPr lang="it-IT" sz="1600" dirty="0">
                <a:solidFill>
                  <a:srgbClr val="00007D"/>
                </a:solidFill>
                <a:latin typeface="HP Simplified" panose="020B0604020204020204" pitchFamily="34" charset="0"/>
              </a:rPr>
              <a:t>.</a:t>
            </a:r>
          </a:p>
          <a:p>
            <a:pPr marL="806450" lvl="1" indent="-171450" algn="just">
              <a:buFont typeface="Arial" panose="020B0604020202020204" pitchFamily="34" charset="0"/>
              <a:buChar char="•"/>
            </a:pPr>
            <a:endParaRPr lang="it-IT" sz="1600" dirty="0">
              <a:solidFill>
                <a:srgbClr val="00007D"/>
              </a:solidFill>
              <a:latin typeface="HP Simplified" panose="020B0604020204020204" pitchFamily="34" charset="0"/>
            </a:endParaRPr>
          </a:p>
          <a:p>
            <a:pPr marL="463550" indent="-285750" algn="just">
              <a:buFont typeface="Arial" panose="020B0604020202020204" pitchFamily="34" charset="0"/>
              <a:buChar char="•"/>
            </a:pPr>
            <a:r>
              <a:rPr lang="it-IT" sz="1600" i="1" dirty="0" err="1"/>
              <a:t>They</a:t>
            </a:r>
            <a:r>
              <a:rPr lang="it-IT" sz="1600" i="1" dirty="0"/>
              <a:t> </a:t>
            </a:r>
            <a:r>
              <a:rPr lang="it-IT" sz="1600" i="1" dirty="0" err="1"/>
              <a:t>have</a:t>
            </a:r>
            <a:r>
              <a:rPr lang="it-IT" sz="1600" i="1" dirty="0"/>
              <a:t> </a:t>
            </a:r>
            <a:r>
              <a:rPr lang="it-IT" sz="1600" i="1" dirty="0" err="1"/>
              <a:t>proper</a:t>
            </a:r>
            <a:r>
              <a:rPr lang="it-IT" sz="1600" i="1" dirty="0"/>
              <a:t> </a:t>
            </a:r>
            <a:r>
              <a:rPr lang="it-IT" sz="1600" i="1" dirty="0" err="1"/>
              <a:t>lexical</a:t>
            </a:r>
            <a:r>
              <a:rPr lang="it-IT" sz="1600" i="1" dirty="0"/>
              <a:t> </a:t>
            </a:r>
            <a:r>
              <a:rPr lang="it-IT" sz="1600" i="1" dirty="0" err="1"/>
              <a:t>scoping</a:t>
            </a:r>
            <a:endParaRPr lang="it-IT" sz="1600" i="1" dirty="0"/>
          </a:p>
          <a:p>
            <a:pPr marL="920750" lvl="1" indent="-285750" algn="just">
              <a:buFont typeface="Arial" panose="020B0604020202020204" pitchFamily="34" charset="0"/>
              <a:buChar char="•"/>
            </a:pPr>
            <a:r>
              <a:rPr lang="it-IT" sz="1600" dirty="0">
                <a:solidFill>
                  <a:srgbClr val="00007D"/>
                </a:solidFill>
                <a:latin typeface="HP Simplified" panose="020B0604020204020204" pitchFamily="34" charset="0"/>
              </a:rPr>
              <a:t>A </a:t>
            </a:r>
            <a:r>
              <a:rPr lang="it-IT" sz="1600" dirty="0" err="1">
                <a:solidFill>
                  <a:srgbClr val="00007D"/>
                </a:solidFill>
                <a:latin typeface="HP Simplified" panose="020B0604020204020204" pitchFamily="34" charset="0"/>
              </a:rPr>
              <a:t>function</a:t>
            </a:r>
            <a:r>
              <a:rPr lang="it-IT" sz="1600" dirty="0">
                <a:solidFill>
                  <a:srgbClr val="00007D"/>
                </a:solidFill>
                <a:latin typeface="HP Simplified" panose="020B0604020204020204" pitchFamily="34" charset="0"/>
              </a:rPr>
              <a:t> can access </a:t>
            </a:r>
            <a:r>
              <a:rPr lang="it-IT" sz="1600" dirty="0" err="1">
                <a:solidFill>
                  <a:srgbClr val="00007D"/>
                </a:solidFill>
                <a:latin typeface="HP Simplified" panose="020B0604020204020204" pitchFamily="34" charset="0"/>
              </a:rPr>
              <a:t>variables</a:t>
            </a:r>
            <a:r>
              <a:rPr lang="it-IT" sz="1600" dirty="0">
                <a:solidFill>
                  <a:srgbClr val="00007D"/>
                </a:solidFill>
                <a:latin typeface="HP Simplified" panose="020B0604020204020204" pitchFamily="34" charset="0"/>
              </a:rPr>
              <a:t> of </a:t>
            </a:r>
            <a:r>
              <a:rPr lang="it-IT" sz="1600" dirty="0" err="1">
                <a:solidFill>
                  <a:srgbClr val="00007D"/>
                </a:solidFill>
                <a:latin typeface="HP Simplified" panose="020B0604020204020204" pitchFamily="34" charset="0"/>
              </a:rPr>
              <a:t>its</a:t>
            </a:r>
            <a:r>
              <a:rPr lang="it-IT" sz="1600" dirty="0">
                <a:solidFill>
                  <a:srgbClr val="00007D"/>
                </a:solidFill>
                <a:latin typeface="HP Simplified" panose="020B0604020204020204" pitchFamily="34" charset="0"/>
              </a:rPr>
              <a:t> </a:t>
            </a:r>
            <a:r>
              <a:rPr lang="it-IT" sz="1600" dirty="0" err="1">
                <a:solidFill>
                  <a:srgbClr val="00007D"/>
                </a:solidFill>
                <a:latin typeface="HP Simplified" panose="020B0604020204020204" pitchFamily="34" charset="0"/>
              </a:rPr>
              <a:t>enclosing</a:t>
            </a:r>
            <a:r>
              <a:rPr lang="it-IT" sz="1600" dirty="0">
                <a:solidFill>
                  <a:srgbClr val="00007D"/>
                </a:solidFill>
                <a:latin typeface="HP Simplified" panose="020B0604020204020204" pitchFamily="34" charset="0"/>
              </a:rPr>
              <a:t> </a:t>
            </a:r>
            <a:r>
              <a:rPr lang="it-IT" sz="1600" dirty="0" err="1">
                <a:solidFill>
                  <a:srgbClr val="00007D"/>
                </a:solidFill>
                <a:latin typeface="HP Simplified" panose="020B0604020204020204" pitchFamily="34" charset="0"/>
              </a:rPr>
              <a:t>function</a:t>
            </a:r>
            <a:r>
              <a:rPr lang="it-IT" sz="1600" dirty="0">
                <a:solidFill>
                  <a:srgbClr val="00007D"/>
                </a:solidFill>
                <a:latin typeface="HP Simplified" panose="020B0604020204020204" pitchFamily="34" charset="0"/>
              </a:rPr>
              <a:t> (</a:t>
            </a:r>
            <a:r>
              <a:rPr lang="it-IT" sz="1600" dirty="0" err="1">
                <a:solidFill>
                  <a:srgbClr val="00007D"/>
                </a:solidFill>
                <a:latin typeface="HP Simplified" panose="020B0604020204020204" pitchFamily="34" charset="0"/>
              </a:rPr>
              <a:t>see</a:t>
            </a:r>
            <a:r>
              <a:rPr lang="it-IT" sz="1600" dirty="0">
                <a:solidFill>
                  <a:srgbClr val="00007D"/>
                </a:solidFill>
                <a:latin typeface="HP Simplified" panose="020B0604020204020204" pitchFamily="34" charset="0"/>
              </a:rPr>
              <a:t> </a:t>
            </a:r>
            <a:r>
              <a:rPr lang="it-IT" sz="1600" dirty="0" err="1">
                <a:solidFill>
                  <a:srgbClr val="00007D"/>
                </a:solidFill>
                <a:latin typeface="HP Simplified" panose="020B0604020204020204" pitchFamily="34" charset="0"/>
              </a:rPr>
              <a:t>closures</a:t>
            </a:r>
            <a:r>
              <a:rPr lang="it-IT" sz="1600" dirty="0">
                <a:solidFill>
                  <a:srgbClr val="00007D"/>
                </a:solidFill>
                <a:latin typeface="HP Simplified" panose="020B0604020204020204" pitchFamily="34" charset="0"/>
              </a:rPr>
              <a:t>, </a:t>
            </a:r>
            <a:r>
              <a:rPr lang="it-IT" sz="1600" dirty="0" err="1">
                <a:solidFill>
                  <a:srgbClr val="00007D"/>
                </a:solidFill>
                <a:latin typeface="HP Simplified" panose="020B0604020204020204" pitchFamily="34" charset="0"/>
              </a:rPr>
              <a:t>next</a:t>
            </a:r>
            <a:r>
              <a:rPr lang="it-IT" sz="1600" dirty="0">
                <a:solidFill>
                  <a:srgbClr val="00007D"/>
                </a:solidFill>
                <a:latin typeface="HP Simplified" panose="020B0604020204020204" pitchFamily="34" charset="0"/>
              </a:rPr>
              <a:t> slide).</a:t>
            </a:r>
          </a:p>
          <a:p>
            <a:pPr marL="177800" indent="0" algn="just">
              <a:buNone/>
            </a:pPr>
            <a:r>
              <a:rPr lang="it-IT" sz="1600" dirty="0"/>
              <a:t> </a:t>
            </a:r>
            <a:endParaRPr lang="en-GB" sz="1600" dirty="0"/>
          </a:p>
        </p:txBody>
      </p:sp>
    </p:spTree>
    <p:extLst>
      <p:ext uri="{BB962C8B-B14F-4D97-AF65-F5344CB8AC3E}">
        <p14:creationId xmlns:p14="http://schemas.microsoft.com/office/powerpoint/2010/main" val="1757391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B4188C67-C996-4552-B792-E3D2D4247C5C}"/>
              </a:ext>
            </a:extLst>
          </p:cNvPr>
          <p:cNvSpPr>
            <a:spLocks noGrp="1"/>
          </p:cNvSpPr>
          <p:nvPr>
            <p:ph type="body" idx="1"/>
          </p:nvPr>
        </p:nvSpPr>
        <p:spPr>
          <a:xfrm>
            <a:off x="791450" y="818464"/>
            <a:ext cx="6919200" cy="1052348"/>
          </a:xfrm>
        </p:spPr>
        <p:txBody>
          <a:bodyPr/>
          <a:lstStyle/>
          <a:p>
            <a:pPr marL="349250" indent="-171450" algn="just">
              <a:buFont typeface="Arial" panose="020B0604020202020204" pitchFamily="34" charset="0"/>
              <a:buChar char="•"/>
            </a:pPr>
            <a:r>
              <a:rPr lang="en-GB" dirty="0"/>
              <a:t>Lexical scoping allows enclosing function to access parent function.</a:t>
            </a:r>
          </a:p>
          <a:p>
            <a:pPr marL="349250" indent="-171450" algn="just">
              <a:buFont typeface="Arial" panose="020B0604020202020204" pitchFamily="34" charset="0"/>
              <a:buChar char="•"/>
            </a:pPr>
            <a:r>
              <a:rPr lang="en-GB" dirty="0"/>
              <a:t>This features allows to declare closures:</a:t>
            </a:r>
          </a:p>
          <a:p>
            <a:pPr marL="806450" lvl="1" indent="-171450" algn="just">
              <a:buFont typeface="Arial" panose="020B0604020202020204" pitchFamily="34" charset="0"/>
              <a:buChar char="•"/>
            </a:pPr>
            <a:r>
              <a:rPr lang="en-GB" dirty="0">
                <a:solidFill>
                  <a:srgbClr val="00007D"/>
                </a:solidFill>
                <a:latin typeface="HP Simplified" panose="020B0604020204020204" pitchFamily="34" charset="0"/>
              </a:rPr>
              <a:t>Constructs where an inner function (returned as result) can access the parent local variables even after parent function has finished execution</a:t>
            </a:r>
          </a:p>
          <a:p>
            <a:pPr marL="177800" indent="0" algn="just">
              <a:buNone/>
            </a:pPr>
            <a:endParaRPr lang="en-GB" dirty="0"/>
          </a:p>
          <a:p>
            <a:pPr marL="177800" indent="0" algn="just">
              <a:buNone/>
            </a:pPr>
            <a:r>
              <a:rPr lang="en-GB" dirty="0"/>
              <a:t>A closure construction typically involves two functions: the </a:t>
            </a:r>
            <a:r>
              <a:rPr lang="en-GB" b="1" dirty="0"/>
              <a:t>closure itself</a:t>
            </a:r>
            <a:r>
              <a:rPr lang="en-GB" dirty="0"/>
              <a:t>; and a </a:t>
            </a:r>
            <a:r>
              <a:rPr lang="en-GB" b="1" dirty="0"/>
              <a:t>factory</a:t>
            </a:r>
            <a:r>
              <a:rPr lang="en-GB" dirty="0"/>
              <a:t>, the function that creates the closure</a:t>
            </a:r>
          </a:p>
          <a:p>
            <a:pPr marL="177800" indent="0" algn="just">
              <a:buNone/>
            </a:pPr>
            <a:endParaRPr lang="en-GB" dirty="0"/>
          </a:p>
          <a:p>
            <a:pPr marL="177800" indent="0">
              <a:buNone/>
            </a:pPr>
            <a:endParaRPr lang="en-GB" dirty="0"/>
          </a:p>
        </p:txBody>
      </p:sp>
      <p:sp>
        <p:nvSpPr>
          <p:cNvPr id="3" name="Titolo 2">
            <a:extLst>
              <a:ext uri="{FF2B5EF4-FFF2-40B4-BE49-F238E27FC236}">
                <a16:creationId xmlns:a16="http://schemas.microsoft.com/office/drawing/2014/main" id="{BCD8D747-42EF-43A1-8758-47E794AB5152}"/>
              </a:ext>
            </a:extLst>
          </p:cNvPr>
          <p:cNvSpPr>
            <a:spLocks noGrp="1"/>
          </p:cNvSpPr>
          <p:nvPr>
            <p:ph type="ctrTitle"/>
          </p:nvPr>
        </p:nvSpPr>
        <p:spPr/>
        <p:txBody>
          <a:bodyPr/>
          <a:lstStyle/>
          <a:p>
            <a:r>
              <a:rPr lang="it-IT" dirty="0" err="1"/>
              <a:t>Closures</a:t>
            </a:r>
            <a:endParaRPr lang="en-GB" dirty="0"/>
          </a:p>
        </p:txBody>
      </p:sp>
      <p:pic>
        <p:nvPicPr>
          <p:cNvPr id="5" name="Immagine 4" descr="Immagine che contiene testo&#10;&#10;Descrizione generata automaticamente">
            <a:extLst>
              <a:ext uri="{FF2B5EF4-FFF2-40B4-BE49-F238E27FC236}">
                <a16:creationId xmlns:a16="http://schemas.microsoft.com/office/drawing/2014/main" id="{0E5168CF-240D-4B2B-AFCA-0A4A7EED2574}"/>
              </a:ext>
            </a:extLst>
          </p:cNvPr>
          <p:cNvPicPr>
            <a:picLocks noChangeAspect="1"/>
          </p:cNvPicPr>
          <p:nvPr/>
        </p:nvPicPr>
        <p:blipFill>
          <a:blip r:embed="rId2"/>
          <a:stretch>
            <a:fillRect/>
          </a:stretch>
        </p:blipFill>
        <p:spPr>
          <a:xfrm>
            <a:off x="2279175" y="1899850"/>
            <a:ext cx="5124550" cy="3702077"/>
          </a:xfrm>
          <a:prstGeom prst="rect">
            <a:avLst/>
          </a:prstGeom>
        </p:spPr>
      </p:pic>
      <p:sp>
        <p:nvSpPr>
          <p:cNvPr id="6" name="Segnaposto testo 1">
            <a:extLst>
              <a:ext uri="{FF2B5EF4-FFF2-40B4-BE49-F238E27FC236}">
                <a16:creationId xmlns:a16="http://schemas.microsoft.com/office/drawing/2014/main" id="{9582EF20-FCEE-486F-9AE6-BE6696460A9D}"/>
              </a:ext>
            </a:extLst>
          </p:cNvPr>
          <p:cNvSpPr txBox="1">
            <a:spLocks/>
          </p:cNvSpPr>
          <p:nvPr/>
        </p:nvSpPr>
        <p:spPr>
          <a:xfrm>
            <a:off x="7234962" y="4682741"/>
            <a:ext cx="6919200" cy="491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2060"/>
                </a:solidFill>
                <a:latin typeface="HP Simplified" panose="020B0604020204020204" pitchFamily="34" charset="0"/>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177800" indent="0">
              <a:buFont typeface="Nunito Light"/>
              <a:buNone/>
            </a:pPr>
            <a:r>
              <a:rPr lang="en-GB" dirty="0"/>
              <a:t>Example next slide</a:t>
            </a:r>
          </a:p>
          <a:p>
            <a:pPr marL="177800" indent="0">
              <a:buFont typeface="Nunito Light"/>
              <a:buNone/>
            </a:pPr>
            <a:endParaRPr lang="en-GB" dirty="0"/>
          </a:p>
          <a:p>
            <a:pPr marL="177800" indent="0">
              <a:buFont typeface="Nunito Light"/>
              <a:buNone/>
            </a:pPr>
            <a:endParaRPr lang="en-GB" dirty="0"/>
          </a:p>
        </p:txBody>
      </p:sp>
      <p:sp>
        <p:nvSpPr>
          <p:cNvPr id="7" name="Google Shape;5484;p67">
            <a:extLst>
              <a:ext uri="{FF2B5EF4-FFF2-40B4-BE49-F238E27FC236}">
                <a16:creationId xmlns:a16="http://schemas.microsoft.com/office/drawing/2014/main" id="{FA8EF1BD-FCBC-4D72-803A-72B1C02793EE}"/>
              </a:ext>
            </a:extLst>
          </p:cNvPr>
          <p:cNvSpPr/>
          <p:nvPr/>
        </p:nvSpPr>
        <p:spPr>
          <a:xfrm>
            <a:off x="7100318" y="4728329"/>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tx1">
              <a:alpha val="63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1935913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61AAF6E4-2726-4F87-8D15-301EDDAAD442}"/>
              </a:ext>
            </a:extLst>
          </p:cNvPr>
          <p:cNvSpPr>
            <a:spLocks noGrp="1"/>
          </p:cNvSpPr>
          <p:nvPr>
            <p:ph type="ctrTitle"/>
          </p:nvPr>
        </p:nvSpPr>
        <p:spPr>
          <a:xfrm>
            <a:off x="1920125" y="0"/>
            <a:ext cx="5214300" cy="946200"/>
          </a:xfrm>
        </p:spPr>
        <p:txBody>
          <a:bodyPr/>
          <a:lstStyle/>
          <a:p>
            <a:r>
              <a:rPr lang="it-IT" dirty="0"/>
              <a:t>Running </a:t>
            </a:r>
            <a:r>
              <a:rPr lang="it-IT" dirty="0" err="1"/>
              <a:t>example</a:t>
            </a:r>
            <a:r>
              <a:rPr lang="it-IT" dirty="0"/>
              <a:t> </a:t>
            </a:r>
            <a:r>
              <a:rPr lang="it-IT" dirty="0" err="1"/>
              <a:t>FuncClos.lua</a:t>
            </a:r>
            <a:endParaRPr lang="en-GB" dirty="0"/>
          </a:p>
        </p:txBody>
      </p:sp>
      <p:pic>
        <p:nvPicPr>
          <p:cNvPr id="5" name="Immagine 4" descr="Immagine che contiene testo&#10;&#10;Descrizione generata automaticamente">
            <a:extLst>
              <a:ext uri="{FF2B5EF4-FFF2-40B4-BE49-F238E27FC236}">
                <a16:creationId xmlns:a16="http://schemas.microsoft.com/office/drawing/2014/main" id="{34B5F4AA-E97A-4657-98D9-42129C7E1633}"/>
              </a:ext>
            </a:extLst>
          </p:cNvPr>
          <p:cNvPicPr>
            <a:picLocks noChangeAspect="1"/>
          </p:cNvPicPr>
          <p:nvPr/>
        </p:nvPicPr>
        <p:blipFill>
          <a:blip r:embed="rId2"/>
          <a:stretch>
            <a:fillRect/>
          </a:stretch>
        </p:blipFill>
        <p:spPr>
          <a:xfrm>
            <a:off x="1180740" y="229884"/>
            <a:ext cx="7254744" cy="5143500"/>
          </a:xfrm>
          <a:prstGeom prst="rect">
            <a:avLst/>
          </a:prstGeom>
        </p:spPr>
      </p:pic>
    </p:spTree>
    <p:extLst>
      <p:ext uri="{BB962C8B-B14F-4D97-AF65-F5344CB8AC3E}">
        <p14:creationId xmlns:p14="http://schemas.microsoft.com/office/powerpoint/2010/main" val="196334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3884441F-8E5A-49CE-8ECE-A04DD1794256}"/>
              </a:ext>
            </a:extLst>
          </p:cNvPr>
          <p:cNvSpPr>
            <a:spLocks noGrp="1"/>
          </p:cNvSpPr>
          <p:nvPr>
            <p:ph type="body" idx="1"/>
          </p:nvPr>
        </p:nvSpPr>
        <p:spPr/>
        <p:txBody>
          <a:bodyPr/>
          <a:lstStyle/>
          <a:p>
            <a:pPr marL="177800" indent="0" algn="just">
              <a:buNone/>
            </a:pPr>
            <a:r>
              <a:rPr lang="en-GB" dirty="0"/>
              <a:t>The table type implements associative arrays. An associative array is an array that can be indexed not only with numbers, but also with strings or any other value of the language, except nil.</a:t>
            </a:r>
          </a:p>
          <a:p>
            <a:pPr marL="177800" indent="0" algn="just">
              <a:buNone/>
            </a:pPr>
            <a:endParaRPr lang="en-GB" dirty="0"/>
          </a:p>
          <a:p>
            <a:pPr marL="177800" indent="0" algn="just">
              <a:buNone/>
            </a:pPr>
            <a:r>
              <a:rPr lang="en-GB" dirty="0"/>
              <a:t>Tables are the main (in fact, the only) data structuring mechanism in Lua, and a powerful one.</a:t>
            </a:r>
          </a:p>
          <a:p>
            <a:pPr marL="177800" indent="0" algn="just">
              <a:buNone/>
            </a:pPr>
            <a:r>
              <a:rPr lang="en-GB" dirty="0"/>
              <a:t>They are used to: </a:t>
            </a:r>
          </a:p>
          <a:p>
            <a:pPr marL="349250" indent="-171450" algn="just">
              <a:buFont typeface="Arial" panose="020B0604020202020204" pitchFamily="34" charset="0"/>
              <a:buChar char="•"/>
            </a:pPr>
            <a:r>
              <a:rPr lang="en-GB" dirty="0"/>
              <a:t>Represent ordinary arrays</a:t>
            </a:r>
          </a:p>
          <a:p>
            <a:pPr marL="349250" indent="-171450" algn="just">
              <a:buFont typeface="Arial" panose="020B0604020202020204" pitchFamily="34" charset="0"/>
              <a:buChar char="•"/>
            </a:pPr>
            <a:r>
              <a:rPr lang="en-GB" dirty="0"/>
              <a:t>Symbol tables</a:t>
            </a:r>
          </a:p>
          <a:p>
            <a:pPr marL="349250" indent="-171450" algn="just">
              <a:buFont typeface="Arial" panose="020B0604020202020204" pitchFamily="34" charset="0"/>
              <a:buChar char="•"/>
            </a:pPr>
            <a:r>
              <a:rPr lang="en-GB" dirty="0"/>
              <a:t>Sets</a:t>
            </a:r>
          </a:p>
          <a:p>
            <a:pPr marL="349250" indent="-171450" algn="just">
              <a:buFont typeface="Arial" panose="020B0604020202020204" pitchFamily="34" charset="0"/>
              <a:buChar char="•"/>
            </a:pPr>
            <a:r>
              <a:rPr lang="en-GB" dirty="0"/>
              <a:t>Records</a:t>
            </a:r>
          </a:p>
          <a:p>
            <a:pPr marL="349250" indent="-171450" algn="just">
              <a:buFont typeface="Arial" panose="020B0604020202020204" pitchFamily="34" charset="0"/>
              <a:buChar char="•"/>
            </a:pPr>
            <a:r>
              <a:rPr lang="en-GB" dirty="0"/>
              <a:t>Queues</a:t>
            </a:r>
          </a:p>
          <a:p>
            <a:pPr marL="349250" indent="-171450" algn="just">
              <a:buFont typeface="Arial" panose="020B0604020202020204" pitchFamily="34" charset="0"/>
              <a:buChar char="•"/>
            </a:pPr>
            <a:r>
              <a:rPr lang="en-GB" dirty="0"/>
              <a:t>Many other data structures.</a:t>
            </a:r>
          </a:p>
          <a:p>
            <a:pPr marL="349250" indent="-171450" algn="just">
              <a:buFont typeface="Arial" panose="020B0604020202020204" pitchFamily="34" charset="0"/>
              <a:buChar char="•"/>
            </a:pPr>
            <a:endParaRPr lang="en-GB" dirty="0"/>
          </a:p>
          <a:p>
            <a:pPr marL="349250" indent="-171450" algn="just">
              <a:buFont typeface="Arial" panose="020B0604020202020204" pitchFamily="34" charset="0"/>
              <a:buChar char="•"/>
            </a:pPr>
            <a:endParaRPr lang="en-GB" dirty="0"/>
          </a:p>
          <a:p>
            <a:pPr marL="349250" indent="-171450" algn="just">
              <a:buFont typeface="Arial" panose="020B0604020202020204" pitchFamily="34" charset="0"/>
              <a:buChar char="•"/>
            </a:pPr>
            <a:endParaRPr lang="en-GB" dirty="0"/>
          </a:p>
          <a:p>
            <a:pPr marL="349250" indent="-171450" algn="just">
              <a:buFont typeface="Arial" panose="020B0604020202020204" pitchFamily="34" charset="0"/>
              <a:buChar char="•"/>
            </a:pPr>
            <a:endParaRPr lang="en-GB" dirty="0"/>
          </a:p>
          <a:p>
            <a:pPr marL="349250" indent="-171450" algn="just">
              <a:buFont typeface="Arial" panose="020B0604020202020204" pitchFamily="34" charset="0"/>
              <a:buChar char="•"/>
            </a:pPr>
            <a:endParaRPr lang="en-GB" dirty="0"/>
          </a:p>
          <a:p>
            <a:pPr marL="177800" indent="0">
              <a:buNone/>
            </a:pPr>
            <a:endParaRPr lang="en-GB" dirty="0"/>
          </a:p>
          <a:p>
            <a:pPr marL="177800" indent="0">
              <a:buNone/>
            </a:pPr>
            <a:r>
              <a:rPr lang="en-GB" dirty="0"/>
              <a:t>Tables in Lua are neither values nor variables; they are objects. Same concept of Java</a:t>
            </a:r>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p:txBody>
      </p:sp>
      <p:sp>
        <p:nvSpPr>
          <p:cNvPr id="3" name="Titolo 2">
            <a:extLst>
              <a:ext uri="{FF2B5EF4-FFF2-40B4-BE49-F238E27FC236}">
                <a16:creationId xmlns:a16="http://schemas.microsoft.com/office/drawing/2014/main" id="{CD846786-2044-45F0-B585-7537162C5CBB}"/>
              </a:ext>
            </a:extLst>
          </p:cNvPr>
          <p:cNvSpPr>
            <a:spLocks noGrp="1"/>
          </p:cNvSpPr>
          <p:nvPr>
            <p:ph type="ctrTitle"/>
          </p:nvPr>
        </p:nvSpPr>
        <p:spPr>
          <a:xfrm>
            <a:off x="1964850" y="352850"/>
            <a:ext cx="5214300" cy="946200"/>
          </a:xfrm>
        </p:spPr>
        <p:txBody>
          <a:bodyPr/>
          <a:lstStyle/>
          <a:p>
            <a:r>
              <a:rPr lang="en-GB" dirty="0"/>
              <a:t>Tables</a:t>
            </a:r>
          </a:p>
        </p:txBody>
      </p:sp>
      <p:pic>
        <p:nvPicPr>
          <p:cNvPr id="5" name="Immagine 4" descr="Immagine che contiene testo&#10;&#10;Descrizione generata automaticamente">
            <a:extLst>
              <a:ext uri="{FF2B5EF4-FFF2-40B4-BE49-F238E27FC236}">
                <a16:creationId xmlns:a16="http://schemas.microsoft.com/office/drawing/2014/main" id="{F554C9F5-485B-4886-AFAF-A66923429148}"/>
              </a:ext>
            </a:extLst>
          </p:cNvPr>
          <p:cNvPicPr>
            <a:picLocks noChangeAspect="1"/>
          </p:cNvPicPr>
          <p:nvPr/>
        </p:nvPicPr>
        <p:blipFill>
          <a:blip r:embed="rId2"/>
          <a:stretch>
            <a:fillRect/>
          </a:stretch>
        </p:blipFill>
        <p:spPr>
          <a:xfrm>
            <a:off x="2673273" y="1587796"/>
            <a:ext cx="6919200" cy="3680853"/>
          </a:xfrm>
          <a:prstGeom prst="rect">
            <a:avLst/>
          </a:prstGeom>
        </p:spPr>
      </p:pic>
    </p:spTree>
    <p:extLst>
      <p:ext uri="{BB962C8B-B14F-4D97-AF65-F5344CB8AC3E}">
        <p14:creationId xmlns:p14="http://schemas.microsoft.com/office/powerpoint/2010/main" val="3223875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048D451-D6F4-4F7A-AEBB-06C9BF88ED7F}"/>
              </a:ext>
            </a:extLst>
          </p:cNvPr>
          <p:cNvSpPr>
            <a:spLocks noGrp="1"/>
          </p:cNvSpPr>
          <p:nvPr>
            <p:ph type="body" idx="1"/>
          </p:nvPr>
        </p:nvSpPr>
        <p:spPr/>
        <p:txBody>
          <a:bodyPr/>
          <a:lstStyle/>
          <a:p>
            <a:pPr marL="177800" indent="0">
              <a:buNone/>
            </a:pPr>
            <a:r>
              <a:rPr lang="en-GB" dirty="0"/>
              <a:t>Constructors are expressions that create and initialize tables. They are a distinctive feature of Lua and one of its most useful and versatile mechanisms. The constructor initializes days[1] with “Sunday”</a:t>
            </a:r>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endParaRPr lang="en-GB" dirty="0"/>
          </a:p>
          <a:p>
            <a:pPr marL="177800" indent="0">
              <a:buNone/>
            </a:pPr>
            <a:r>
              <a:rPr lang="en-GB" dirty="0"/>
              <a:t>Constructors do not need to use only constant expressions.</a:t>
            </a:r>
          </a:p>
        </p:txBody>
      </p:sp>
      <p:sp>
        <p:nvSpPr>
          <p:cNvPr id="3" name="Titolo 2">
            <a:extLst>
              <a:ext uri="{FF2B5EF4-FFF2-40B4-BE49-F238E27FC236}">
                <a16:creationId xmlns:a16="http://schemas.microsoft.com/office/drawing/2014/main" id="{0CFEF717-8237-4989-B79F-E01390724147}"/>
              </a:ext>
            </a:extLst>
          </p:cNvPr>
          <p:cNvSpPr>
            <a:spLocks noGrp="1"/>
          </p:cNvSpPr>
          <p:nvPr>
            <p:ph type="ctrTitle"/>
          </p:nvPr>
        </p:nvSpPr>
        <p:spPr/>
        <p:txBody>
          <a:bodyPr/>
          <a:lstStyle/>
          <a:p>
            <a:r>
              <a:rPr lang="it-IT" dirty="0" err="1"/>
              <a:t>Constructors</a:t>
            </a:r>
            <a:endParaRPr lang="en-GB" dirty="0"/>
          </a:p>
        </p:txBody>
      </p:sp>
      <p:pic>
        <p:nvPicPr>
          <p:cNvPr id="7" name="Immagine 6" descr="Immagine che contiene testo&#10;&#10;Descrizione generata automaticamente">
            <a:extLst>
              <a:ext uri="{FF2B5EF4-FFF2-40B4-BE49-F238E27FC236}">
                <a16:creationId xmlns:a16="http://schemas.microsoft.com/office/drawing/2014/main" id="{73C41776-35A6-4E6C-8708-CD494F9140C0}"/>
              </a:ext>
            </a:extLst>
          </p:cNvPr>
          <p:cNvPicPr>
            <a:picLocks noChangeAspect="1"/>
          </p:cNvPicPr>
          <p:nvPr/>
        </p:nvPicPr>
        <p:blipFill>
          <a:blip r:embed="rId2"/>
          <a:stretch>
            <a:fillRect/>
          </a:stretch>
        </p:blipFill>
        <p:spPr>
          <a:xfrm>
            <a:off x="1571981" y="1208746"/>
            <a:ext cx="5808832" cy="2434365"/>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EFFC614B-0B83-453E-A946-F75EE8B6B5F0}"/>
              </a:ext>
            </a:extLst>
          </p:cNvPr>
          <p:cNvPicPr>
            <a:picLocks noChangeAspect="1"/>
          </p:cNvPicPr>
          <p:nvPr/>
        </p:nvPicPr>
        <p:blipFill>
          <a:blip r:embed="rId3"/>
          <a:stretch>
            <a:fillRect/>
          </a:stretch>
        </p:blipFill>
        <p:spPr>
          <a:xfrm>
            <a:off x="1472646" y="2798842"/>
            <a:ext cx="6007502" cy="2592481"/>
          </a:xfrm>
          <a:prstGeom prst="rect">
            <a:avLst/>
          </a:prstGeom>
        </p:spPr>
      </p:pic>
    </p:spTree>
    <p:extLst>
      <p:ext uri="{BB962C8B-B14F-4D97-AF65-F5344CB8AC3E}">
        <p14:creationId xmlns:p14="http://schemas.microsoft.com/office/powerpoint/2010/main" val="1246438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2B02EF3C-1642-43D1-B1B7-394369B9D07C}"/>
              </a:ext>
            </a:extLst>
          </p:cNvPr>
          <p:cNvSpPr>
            <a:spLocks noGrp="1"/>
          </p:cNvSpPr>
          <p:nvPr>
            <p:ph type="body" idx="1"/>
          </p:nvPr>
        </p:nvSpPr>
        <p:spPr>
          <a:xfrm>
            <a:off x="806104" y="825950"/>
            <a:ext cx="6919200" cy="1820050"/>
          </a:xfrm>
        </p:spPr>
        <p:txBody>
          <a:bodyPr/>
          <a:lstStyle/>
          <a:p>
            <a:pPr marL="349250" indent="-171450" algn="just">
              <a:buFont typeface="Arial" panose="020B0604020202020204" pitchFamily="34" charset="0"/>
              <a:buChar char="•"/>
            </a:pPr>
            <a:r>
              <a:rPr lang="it-IT" dirty="0" err="1"/>
              <a:t>If</a:t>
            </a:r>
            <a:r>
              <a:rPr lang="it-IT" dirty="0"/>
              <a:t> else </a:t>
            </a:r>
            <a:r>
              <a:rPr lang="it-IT" dirty="0" err="1"/>
              <a:t>elsif</a:t>
            </a:r>
            <a:r>
              <a:rPr lang="it-IT" dirty="0"/>
              <a:t> – </a:t>
            </a:r>
            <a:r>
              <a:rPr lang="it-IT" dirty="0" err="1"/>
              <a:t>conditional</a:t>
            </a:r>
            <a:r>
              <a:rPr lang="it-IT" dirty="0"/>
              <a:t> </a:t>
            </a:r>
            <a:r>
              <a:rPr lang="it-IT" dirty="0" err="1"/>
              <a:t>structures</a:t>
            </a:r>
            <a:endParaRPr lang="it-IT" dirty="0"/>
          </a:p>
          <a:p>
            <a:pPr marL="349250" indent="-171450" algn="just">
              <a:buFont typeface="Arial" panose="020B0604020202020204" pitchFamily="34" charset="0"/>
              <a:buChar char="•"/>
            </a:pPr>
            <a:r>
              <a:rPr lang="it-IT" dirty="0" err="1"/>
              <a:t>while</a:t>
            </a:r>
            <a:r>
              <a:rPr lang="it-IT" dirty="0"/>
              <a:t>, </a:t>
            </a:r>
            <a:r>
              <a:rPr lang="it-IT" dirty="0" err="1"/>
              <a:t>repeat</a:t>
            </a:r>
            <a:r>
              <a:rPr lang="it-IT" dirty="0"/>
              <a:t> </a:t>
            </a:r>
            <a:r>
              <a:rPr lang="it-IT" dirty="0" err="1"/>
              <a:t>until</a:t>
            </a:r>
            <a:r>
              <a:rPr lang="it-IT" dirty="0"/>
              <a:t>, for – </a:t>
            </a:r>
            <a:r>
              <a:rPr lang="it-IT" dirty="0" err="1"/>
              <a:t>iteration</a:t>
            </a:r>
            <a:r>
              <a:rPr lang="it-IT" dirty="0"/>
              <a:t> </a:t>
            </a:r>
            <a:r>
              <a:rPr lang="it-IT" dirty="0" err="1"/>
              <a:t>structures</a:t>
            </a:r>
            <a:endParaRPr lang="it-IT" dirty="0"/>
          </a:p>
          <a:p>
            <a:pPr marL="349250" indent="-171450" algn="just">
              <a:buFont typeface="Arial" panose="020B0604020202020204" pitchFamily="34" charset="0"/>
              <a:buChar char="•"/>
            </a:pPr>
            <a:endParaRPr lang="it-IT" dirty="0"/>
          </a:p>
          <a:p>
            <a:pPr marL="177800" indent="0" algn="just">
              <a:buNone/>
            </a:pPr>
            <a:r>
              <a:rPr lang="en-GB" dirty="0"/>
              <a:t>All control structures have </a:t>
            </a:r>
            <a:r>
              <a:rPr lang="en-GB" b="1" i="1" dirty="0"/>
              <a:t>an explicit terminator: end </a:t>
            </a:r>
            <a:r>
              <a:rPr lang="en-GB" dirty="0"/>
              <a:t>terminates the if, for and while structures; </a:t>
            </a:r>
          </a:p>
          <a:p>
            <a:pPr marL="177800" indent="0" algn="just">
              <a:buNone/>
            </a:pPr>
            <a:r>
              <a:rPr lang="en-GB" b="1" i="1" dirty="0"/>
              <a:t>until</a:t>
            </a:r>
            <a:r>
              <a:rPr lang="en-GB" dirty="0"/>
              <a:t> terminates the repeat structure.</a:t>
            </a:r>
          </a:p>
          <a:p>
            <a:pPr marL="177800" indent="0" algn="just">
              <a:buNone/>
            </a:pPr>
            <a:endParaRPr lang="en-GB" dirty="0"/>
          </a:p>
          <a:p>
            <a:pPr marL="177800" indent="0" algn="just">
              <a:buNone/>
            </a:pPr>
            <a:r>
              <a:rPr lang="en-GB" dirty="0"/>
              <a:t>The condition expression of a control structure may result in any value</a:t>
            </a:r>
            <a:r>
              <a:rPr lang="en-GB" b="1" dirty="0"/>
              <a:t>. Lua treats as true all values different from false and nil.</a:t>
            </a:r>
          </a:p>
        </p:txBody>
      </p:sp>
      <p:sp>
        <p:nvSpPr>
          <p:cNvPr id="3" name="Titolo 2">
            <a:extLst>
              <a:ext uri="{FF2B5EF4-FFF2-40B4-BE49-F238E27FC236}">
                <a16:creationId xmlns:a16="http://schemas.microsoft.com/office/drawing/2014/main" id="{4C3E899F-3437-45B0-9583-F512FD8A5CB8}"/>
              </a:ext>
            </a:extLst>
          </p:cNvPr>
          <p:cNvSpPr>
            <a:spLocks noGrp="1"/>
          </p:cNvSpPr>
          <p:nvPr>
            <p:ph type="ctrTitle"/>
          </p:nvPr>
        </p:nvSpPr>
        <p:spPr>
          <a:xfrm>
            <a:off x="1964851" y="352850"/>
            <a:ext cx="5214300" cy="442750"/>
          </a:xfrm>
        </p:spPr>
        <p:txBody>
          <a:bodyPr/>
          <a:lstStyle/>
          <a:p>
            <a:r>
              <a:rPr lang="en-GB" dirty="0"/>
              <a:t>Control Structures</a:t>
            </a:r>
          </a:p>
        </p:txBody>
      </p:sp>
      <p:pic>
        <p:nvPicPr>
          <p:cNvPr id="5" name="Immagine 4" descr="Immagine che contiene testo&#10;&#10;Descrizione generata automaticamente">
            <a:extLst>
              <a:ext uri="{FF2B5EF4-FFF2-40B4-BE49-F238E27FC236}">
                <a16:creationId xmlns:a16="http://schemas.microsoft.com/office/drawing/2014/main" id="{BB3A2386-D8DB-4E57-946E-6B7DBF886259}"/>
              </a:ext>
            </a:extLst>
          </p:cNvPr>
          <p:cNvPicPr>
            <a:picLocks noChangeAspect="1"/>
          </p:cNvPicPr>
          <p:nvPr/>
        </p:nvPicPr>
        <p:blipFill>
          <a:blip r:embed="rId2"/>
          <a:stretch>
            <a:fillRect/>
          </a:stretch>
        </p:blipFill>
        <p:spPr>
          <a:xfrm>
            <a:off x="2542482" y="2364830"/>
            <a:ext cx="4059036" cy="3132059"/>
          </a:xfrm>
          <a:prstGeom prst="rect">
            <a:avLst/>
          </a:prstGeom>
        </p:spPr>
      </p:pic>
    </p:spTree>
    <p:extLst>
      <p:ext uri="{BB962C8B-B14F-4D97-AF65-F5344CB8AC3E}">
        <p14:creationId xmlns:p14="http://schemas.microsoft.com/office/powerpoint/2010/main" val="3961099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01EC8CA4-186F-4A69-B320-86C5784487A4}"/>
              </a:ext>
            </a:extLst>
          </p:cNvPr>
          <p:cNvSpPr>
            <a:spLocks noGrp="1"/>
          </p:cNvSpPr>
          <p:nvPr>
            <p:ph type="body" idx="1"/>
          </p:nvPr>
        </p:nvSpPr>
        <p:spPr>
          <a:xfrm>
            <a:off x="943630" y="882329"/>
            <a:ext cx="2589474" cy="3510600"/>
          </a:xfrm>
        </p:spPr>
        <p:txBody>
          <a:bodyPr/>
          <a:lstStyle/>
          <a:p>
            <a:pPr>
              <a:buFont typeface="Arial" panose="020B0604020202020204" pitchFamily="34" charset="0"/>
              <a:buChar char="•"/>
            </a:pPr>
            <a:r>
              <a:rPr lang="it-IT" sz="1600" dirty="0"/>
              <a:t>History of </a:t>
            </a:r>
            <a:r>
              <a:rPr lang="it-IT" sz="1600" dirty="0" err="1"/>
              <a:t>Lua</a:t>
            </a:r>
            <a:endParaRPr lang="it-IT" sz="1600" dirty="0"/>
          </a:p>
          <a:p>
            <a:pPr>
              <a:buFont typeface="Arial" panose="020B0604020202020204" pitchFamily="34" charset="0"/>
              <a:buChar char="•"/>
            </a:pPr>
            <a:r>
              <a:rPr lang="it-IT" sz="1600" dirty="0"/>
              <a:t>Some </a:t>
            </a:r>
            <a:r>
              <a:rPr lang="it-IT" sz="1600" dirty="0" err="1"/>
              <a:t>uses</a:t>
            </a:r>
            <a:r>
              <a:rPr lang="it-IT" sz="1600" dirty="0"/>
              <a:t> of </a:t>
            </a:r>
            <a:r>
              <a:rPr lang="it-IT" sz="1600" dirty="0" err="1"/>
              <a:t>Lua</a:t>
            </a:r>
            <a:endParaRPr lang="it-IT" sz="1600" dirty="0"/>
          </a:p>
          <a:p>
            <a:pPr>
              <a:buFont typeface="Arial" panose="020B0604020202020204" pitchFamily="34" charset="0"/>
              <a:buChar char="•"/>
            </a:pPr>
            <a:r>
              <a:rPr lang="it-IT" sz="1600" dirty="0"/>
              <a:t>Basics </a:t>
            </a:r>
          </a:p>
          <a:p>
            <a:pPr>
              <a:buFont typeface="Arial" panose="020B0604020202020204" pitchFamily="34" charset="0"/>
              <a:buChar char="•"/>
            </a:pPr>
            <a:r>
              <a:rPr lang="it-IT" sz="1600" dirty="0" err="1"/>
              <a:t>Variables</a:t>
            </a:r>
            <a:endParaRPr lang="it-IT" sz="1600" dirty="0"/>
          </a:p>
          <a:p>
            <a:pPr>
              <a:buFont typeface="Arial" panose="020B0604020202020204" pitchFamily="34" charset="0"/>
              <a:buChar char="•"/>
            </a:pPr>
            <a:r>
              <a:rPr lang="it-IT" sz="1600" dirty="0" err="1"/>
              <a:t>Tables</a:t>
            </a:r>
            <a:endParaRPr lang="it-IT" sz="1600" dirty="0"/>
          </a:p>
          <a:p>
            <a:pPr>
              <a:buFont typeface="Arial" panose="020B0604020202020204" pitchFamily="34" charset="0"/>
              <a:buChar char="•"/>
            </a:pPr>
            <a:r>
              <a:rPr lang="it-IT" sz="1600" dirty="0" err="1"/>
              <a:t>Functions</a:t>
            </a:r>
            <a:endParaRPr lang="it-IT" sz="1600" dirty="0"/>
          </a:p>
          <a:p>
            <a:pPr>
              <a:buFont typeface="Arial" panose="020B0604020202020204" pitchFamily="34" charset="0"/>
              <a:buChar char="•"/>
            </a:pPr>
            <a:r>
              <a:rPr lang="it-IT" sz="1600" dirty="0" err="1"/>
              <a:t>Closures</a:t>
            </a:r>
            <a:endParaRPr lang="it-IT" sz="1600" dirty="0"/>
          </a:p>
          <a:p>
            <a:pPr>
              <a:buFont typeface="Arial" panose="020B0604020202020204" pitchFamily="34" charset="0"/>
              <a:buChar char="•"/>
            </a:pPr>
            <a:r>
              <a:rPr lang="it-IT" sz="1600" dirty="0"/>
              <a:t>Coroutines</a:t>
            </a:r>
          </a:p>
          <a:p>
            <a:pPr>
              <a:buFont typeface="Arial" panose="020B0604020202020204" pitchFamily="34" charset="0"/>
              <a:buChar char="•"/>
            </a:pPr>
            <a:r>
              <a:rPr lang="it-IT" sz="1600" dirty="0"/>
              <a:t>Array</a:t>
            </a:r>
          </a:p>
          <a:p>
            <a:pPr>
              <a:buFont typeface="Arial" panose="020B0604020202020204" pitchFamily="34" charset="0"/>
              <a:buChar char="•"/>
            </a:pPr>
            <a:r>
              <a:rPr lang="it-IT" sz="1600" dirty="0" err="1"/>
              <a:t>Matrices</a:t>
            </a:r>
            <a:endParaRPr lang="it-IT" sz="1600" dirty="0"/>
          </a:p>
          <a:p>
            <a:pPr>
              <a:buFont typeface="Arial" panose="020B0604020202020204" pitchFamily="34" charset="0"/>
              <a:buChar char="•"/>
            </a:pPr>
            <a:r>
              <a:rPr lang="it-IT" sz="1600" dirty="0"/>
              <a:t>Sets</a:t>
            </a:r>
          </a:p>
          <a:p>
            <a:pPr>
              <a:buFont typeface="Arial" panose="020B0604020202020204" pitchFamily="34" charset="0"/>
              <a:buChar char="•"/>
            </a:pPr>
            <a:r>
              <a:rPr lang="it-IT" sz="1600" dirty="0" err="1"/>
              <a:t>Linked</a:t>
            </a:r>
            <a:r>
              <a:rPr lang="it-IT" sz="1600" dirty="0"/>
              <a:t> lists</a:t>
            </a:r>
          </a:p>
          <a:p>
            <a:pPr>
              <a:buFont typeface="Arial" panose="020B0604020202020204" pitchFamily="34" charset="0"/>
              <a:buChar char="•"/>
            </a:pPr>
            <a:r>
              <a:rPr lang="it-IT" sz="1600" dirty="0" err="1"/>
              <a:t>Metamethods</a:t>
            </a:r>
            <a:endParaRPr lang="it-IT" sz="1600" dirty="0"/>
          </a:p>
          <a:p>
            <a:pPr>
              <a:buFont typeface="Arial" panose="020B0604020202020204" pitchFamily="34" charset="0"/>
              <a:buChar char="•"/>
            </a:pPr>
            <a:endParaRPr lang="en-GB" dirty="0"/>
          </a:p>
        </p:txBody>
      </p:sp>
      <p:sp>
        <p:nvSpPr>
          <p:cNvPr id="3" name="Titolo 2">
            <a:extLst>
              <a:ext uri="{FF2B5EF4-FFF2-40B4-BE49-F238E27FC236}">
                <a16:creationId xmlns:a16="http://schemas.microsoft.com/office/drawing/2014/main" id="{31628E87-E528-4503-8490-8209F767078F}"/>
              </a:ext>
            </a:extLst>
          </p:cNvPr>
          <p:cNvSpPr>
            <a:spLocks noGrp="1"/>
          </p:cNvSpPr>
          <p:nvPr>
            <p:ph type="ctrTitle"/>
          </p:nvPr>
        </p:nvSpPr>
        <p:spPr/>
        <p:txBody>
          <a:bodyPr/>
          <a:lstStyle/>
          <a:p>
            <a:r>
              <a:rPr lang="it-IT" dirty="0" err="1"/>
              <a:t>Table</a:t>
            </a:r>
            <a:r>
              <a:rPr lang="it-IT" dirty="0"/>
              <a:t> of </a:t>
            </a:r>
            <a:r>
              <a:rPr lang="it-IT" dirty="0" err="1"/>
              <a:t>contents</a:t>
            </a:r>
            <a:endParaRPr lang="en-GB" dirty="0"/>
          </a:p>
        </p:txBody>
      </p:sp>
      <p:sp>
        <p:nvSpPr>
          <p:cNvPr id="4" name="Segnaposto testo 1">
            <a:extLst>
              <a:ext uri="{FF2B5EF4-FFF2-40B4-BE49-F238E27FC236}">
                <a16:creationId xmlns:a16="http://schemas.microsoft.com/office/drawing/2014/main" id="{5E05C2D8-F755-42D6-A5EF-2A7E5E089AD5}"/>
              </a:ext>
            </a:extLst>
          </p:cNvPr>
          <p:cNvSpPr txBox="1">
            <a:spLocks/>
          </p:cNvSpPr>
          <p:nvPr/>
        </p:nvSpPr>
        <p:spPr>
          <a:xfrm>
            <a:off x="4929641" y="1822487"/>
            <a:ext cx="2589474" cy="351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7D"/>
                </a:solidFill>
                <a:latin typeface="HP Simplified" panose="020B0604020204020204" pitchFamily="34" charset="0"/>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177800" indent="0">
              <a:buNone/>
            </a:pPr>
            <a:r>
              <a:rPr lang="it-IT" sz="1600" u="sng" dirty="0"/>
              <a:t>Running </a:t>
            </a:r>
            <a:r>
              <a:rPr lang="it-IT" sz="1600" u="sng" dirty="0" err="1"/>
              <a:t>examples</a:t>
            </a:r>
            <a:r>
              <a:rPr lang="it-IT" sz="1600" u="sng" dirty="0"/>
              <a:t>:</a:t>
            </a:r>
          </a:p>
          <a:p>
            <a:pPr marL="349250" indent="-171450">
              <a:buFont typeface="Arial" panose="020B0604020202020204" pitchFamily="34" charset="0"/>
              <a:buChar char="•"/>
            </a:pPr>
            <a:r>
              <a:rPr lang="it-IT" sz="1600" u="sng" dirty="0" err="1"/>
              <a:t>LoopExample.lua</a:t>
            </a:r>
            <a:endParaRPr lang="it-IT" sz="1600" u="sng" dirty="0"/>
          </a:p>
          <a:p>
            <a:pPr marL="349250" indent="-171450">
              <a:buFont typeface="Arial" panose="020B0604020202020204" pitchFamily="34" charset="0"/>
              <a:buChar char="•"/>
            </a:pPr>
            <a:r>
              <a:rPr lang="it-IT" sz="1600" u="sng" dirty="0" err="1"/>
              <a:t>FuncClose.lua</a:t>
            </a:r>
            <a:endParaRPr lang="it-IT" sz="1600" u="sng" dirty="0"/>
          </a:p>
          <a:p>
            <a:pPr marL="349250" indent="-171450">
              <a:buFont typeface="Arial" panose="020B0604020202020204" pitchFamily="34" charset="0"/>
              <a:buChar char="•"/>
            </a:pPr>
            <a:r>
              <a:rPr lang="it-IT" sz="1600" u="sng" dirty="0" err="1"/>
              <a:t>Coroutines.lua</a:t>
            </a:r>
            <a:endParaRPr lang="it-IT" sz="1600" u="sng" dirty="0"/>
          </a:p>
          <a:p>
            <a:pPr marL="349250" indent="-171450">
              <a:buFont typeface="Arial" panose="020B0604020202020204" pitchFamily="34" charset="0"/>
              <a:buChar char="•"/>
            </a:pPr>
            <a:r>
              <a:rPr lang="it-IT" sz="1600" u="sng" dirty="0" err="1"/>
              <a:t>Metatables.lua</a:t>
            </a:r>
            <a:endParaRPr lang="en-GB" sz="1600" u="sng" dirty="0"/>
          </a:p>
        </p:txBody>
      </p:sp>
    </p:spTree>
    <p:extLst>
      <p:ext uri="{BB962C8B-B14F-4D97-AF65-F5344CB8AC3E}">
        <p14:creationId xmlns:p14="http://schemas.microsoft.com/office/powerpoint/2010/main" val="1540709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69B95C6-B9E6-4501-8E93-13B3B3455292}"/>
              </a:ext>
            </a:extLst>
          </p:cNvPr>
          <p:cNvSpPr>
            <a:spLocks noGrp="1"/>
          </p:cNvSpPr>
          <p:nvPr>
            <p:ph type="body" idx="1"/>
          </p:nvPr>
        </p:nvSpPr>
        <p:spPr>
          <a:xfrm>
            <a:off x="266130" y="916292"/>
            <a:ext cx="4483670" cy="3310914"/>
          </a:xfrm>
        </p:spPr>
        <p:txBody>
          <a:bodyPr/>
          <a:lstStyle/>
          <a:p>
            <a:pPr marL="177800" indent="0" algn="just">
              <a:buNone/>
            </a:pPr>
            <a:r>
              <a:rPr lang="en-GB" dirty="0"/>
              <a:t>The for statement has two variants: the numeric for and the generic for.</a:t>
            </a:r>
          </a:p>
          <a:p>
            <a:pPr algn="just"/>
            <a:endParaRPr lang="en-GB" dirty="0"/>
          </a:p>
          <a:p>
            <a:pPr marL="177800" indent="0" algn="just">
              <a:buNone/>
            </a:pPr>
            <a:r>
              <a:rPr lang="en-GB" dirty="0"/>
              <a:t>A numeric for has the following syntax:</a:t>
            </a:r>
          </a:p>
          <a:p>
            <a:pPr algn="just"/>
            <a:endParaRPr lang="en-GB" dirty="0"/>
          </a:p>
          <a:p>
            <a:pPr marL="177800" indent="0" algn="just">
              <a:buNone/>
            </a:pPr>
            <a:r>
              <a:rPr lang="en-GB" dirty="0"/>
              <a:t>  for var=exp1,exp2,exp3 do</a:t>
            </a:r>
          </a:p>
          <a:p>
            <a:pPr marL="177800" indent="0" algn="just">
              <a:buNone/>
            </a:pPr>
            <a:r>
              <a:rPr lang="en-GB" dirty="0"/>
              <a:t>      something</a:t>
            </a:r>
          </a:p>
          <a:p>
            <a:pPr marL="177800" indent="0" algn="just">
              <a:buNone/>
            </a:pPr>
            <a:r>
              <a:rPr lang="en-GB" dirty="0"/>
              <a:t>  end</a:t>
            </a:r>
          </a:p>
          <a:p>
            <a:pPr marL="177800" indent="0" algn="just">
              <a:buNone/>
            </a:pPr>
            <a:endParaRPr lang="en-GB" dirty="0"/>
          </a:p>
          <a:p>
            <a:pPr marL="177800" indent="0" algn="just">
              <a:buNone/>
            </a:pPr>
            <a:r>
              <a:rPr lang="en-GB" dirty="0"/>
              <a:t>That loop will execute something for each value of var from exp1 to exp2, using exp3 as the step to increment var. This third expression is optional; when absent, Lua assumes one as the step value.</a:t>
            </a:r>
          </a:p>
          <a:p>
            <a:pPr marL="177800" indent="0" algn="just">
              <a:buNone/>
            </a:pPr>
            <a:endParaRPr lang="en-GB" dirty="0"/>
          </a:p>
          <a:p>
            <a:pPr marL="177800" indent="0" algn="just">
              <a:buNone/>
            </a:pPr>
            <a:r>
              <a:rPr lang="en-GB" dirty="0"/>
              <a:t>The generic for loop allows you to traverse all values returned by an iterator function.</a:t>
            </a:r>
          </a:p>
        </p:txBody>
      </p:sp>
      <p:sp>
        <p:nvSpPr>
          <p:cNvPr id="3" name="Titolo 2">
            <a:extLst>
              <a:ext uri="{FF2B5EF4-FFF2-40B4-BE49-F238E27FC236}">
                <a16:creationId xmlns:a16="http://schemas.microsoft.com/office/drawing/2014/main" id="{D6ADC0B0-EC2E-4A27-9310-65B8C7D01DDC}"/>
              </a:ext>
            </a:extLst>
          </p:cNvPr>
          <p:cNvSpPr>
            <a:spLocks noGrp="1"/>
          </p:cNvSpPr>
          <p:nvPr>
            <p:ph type="ctrTitle"/>
          </p:nvPr>
        </p:nvSpPr>
        <p:spPr/>
        <p:txBody>
          <a:bodyPr/>
          <a:lstStyle/>
          <a:p>
            <a:r>
              <a:rPr lang="en-GB" dirty="0"/>
              <a:t>Numeric for – Generic for</a:t>
            </a:r>
          </a:p>
        </p:txBody>
      </p:sp>
      <p:pic>
        <p:nvPicPr>
          <p:cNvPr id="5" name="Immagine 4" descr="Immagine che contiene testo&#10;&#10;Descrizione generata automaticamente">
            <a:extLst>
              <a:ext uri="{FF2B5EF4-FFF2-40B4-BE49-F238E27FC236}">
                <a16:creationId xmlns:a16="http://schemas.microsoft.com/office/drawing/2014/main" id="{D8282CB7-020D-454E-B77E-D3BCB71A7732}"/>
              </a:ext>
            </a:extLst>
          </p:cNvPr>
          <p:cNvPicPr>
            <a:picLocks noChangeAspect="1"/>
          </p:cNvPicPr>
          <p:nvPr/>
        </p:nvPicPr>
        <p:blipFill>
          <a:blip r:embed="rId2"/>
          <a:stretch>
            <a:fillRect/>
          </a:stretch>
        </p:blipFill>
        <p:spPr>
          <a:xfrm>
            <a:off x="4378908" y="660932"/>
            <a:ext cx="5038686" cy="4055315"/>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C7A84709-CAC9-4E4C-B08E-160647235958}"/>
              </a:ext>
            </a:extLst>
          </p:cNvPr>
          <p:cNvPicPr>
            <a:picLocks noChangeAspect="1"/>
          </p:cNvPicPr>
          <p:nvPr/>
        </p:nvPicPr>
        <p:blipFill>
          <a:blip r:embed="rId3"/>
          <a:stretch>
            <a:fillRect/>
          </a:stretch>
        </p:blipFill>
        <p:spPr>
          <a:xfrm>
            <a:off x="220361" y="1496938"/>
            <a:ext cx="2492359" cy="1758535"/>
          </a:xfrm>
          <a:prstGeom prst="rect">
            <a:avLst/>
          </a:prstGeom>
        </p:spPr>
      </p:pic>
    </p:spTree>
    <p:extLst>
      <p:ext uri="{BB962C8B-B14F-4D97-AF65-F5344CB8AC3E}">
        <p14:creationId xmlns:p14="http://schemas.microsoft.com/office/powerpoint/2010/main" val="1232760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4AF55362-EB44-42FC-9319-B8E65B8DCCD5}"/>
              </a:ext>
            </a:extLst>
          </p:cNvPr>
          <p:cNvSpPr>
            <a:spLocks noGrp="1"/>
          </p:cNvSpPr>
          <p:nvPr>
            <p:ph type="body" idx="1"/>
          </p:nvPr>
        </p:nvSpPr>
        <p:spPr/>
        <p:txBody>
          <a:bodyPr/>
          <a:lstStyle/>
          <a:p>
            <a:pPr marL="177800" indent="0" algn="just">
              <a:buNone/>
            </a:pPr>
            <a:r>
              <a:rPr lang="en-GB" dirty="0"/>
              <a:t>An iterator is any construction that allows you to iterate over the elements of a collection. Lua represents iterators by functions: Each time we call that function, it returns a "next" element from the collection.</a:t>
            </a:r>
          </a:p>
        </p:txBody>
      </p:sp>
      <p:sp>
        <p:nvSpPr>
          <p:cNvPr id="3" name="Titolo 2">
            <a:extLst>
              <a:ext uri="{FF2B5EF4-FFF2-40B4-BE49-F238E27FC236}">
                <a16:creationId xmlns:a16="http://schemas.microsoft.com/office/drawing/2014/main" id="{4BCC274A-88E5-404C-8D88-5566EA69EDEA}"/>
              </a:ext>
            </a:extLst>
          </p:cNvPr>
          <p:cNvSpPr>
            <a:spLocks noGrp="1"/>
          </p:cNvSpPr>
          <p:nvPr>
            <p:ph type="ctrTitle"/>
          </p:nvPr>
        </p:nvSpPr>
        <p:spPr/>
        <p:txBody>
          <a:bodyPr/>
          <a:lstStyle/>
          <a:p>
            <a:r>
              <a:rPr lang="it-IT" dirty="0" err="1"/>
              <a:t>Iterators</a:t>
            </a:r>
            <a:endParaRPr lang="en-GB" dirty="0"/>
          </a:p>
        </p:txBody>
      </p:sp>
      <p:pic>
        <p:nvPicPr>
          <p:cNvPr id="5" name="Immagine 4" descr="Immagine che contiene testo&#10;&#10;Descrizione generata automaticamente">
            <a:extLst>
              <a:ext uri="{FF2B5EF4-FFF2-40B4-BE49-F238E27FC236}">
                <a16:creationId xmlns:a16="http://schemas.microsoft.com/office/drawing/2014/main" id="{735A584A-4E10-4902-9DCB-C4B2E2596E53}"/>
              </a:ext>
            </a:extLst>
          </p:cNvPr>
          <p:cNvPicPr>
            <a:picLocks noChangeAspect="1"/>
          </p:cNvPicPr>
          <p:nvPr/>
        </p:nvPicPr>
        <p:blipFill>
          <a:blip r:embed="rId2"/>
          <a:stretch>
            <a:fillRect/>
          </a:stretch>
        </p:blipFill>
        <p:spPr>
          <a:xfrm>
            <a:off x="590652" y="1406001"/>
            <a:ext cx="7479196" cy="3957935"/>
          </a:xfrm>
          <a:prstGeom prst="rect">
            <a:avLst/>
          </a:prstGeom>
        </p:spPr>
      </p:pic>
    </p:spTree>
    <p:extLst>
      <p:ext uri="{BB962C8B-B14F-4D97-AF65-F5344CB8AC3E}">
        <p14:creationId xmlns:p14="http://schemas.microsoft.com/office/powerpoint/2010/main" val="736577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626D2E64-A63D-437A-A8DC-5778223D0D65}"/>
              </a:ext>
            </a:extLst>
          </p:cNvPr>
          <p:cNvSpPr>
            <a:spLocks noGrp="1"/>
          </p:cNvSpPr>
          <p:nvPr>
            <p:ph type="ctrTitle"/>
          </p:nvPr>
        </p:nvSpPr>
        <p:spPr>
          <a:xfrm>
            <a:off x="1964850" y="104371"/>
            <a:ext cx="5214300" cy="946200"/>
          </a:xfrm>
        </p:spPr>
        <p:txBody>
          <a:bodyPr/>
          <a:lstStyle/>
          <a:p>
            <a:r>
              <a:rPr lang="it-IT" dirty="0"/>
              <a:t>Running </a:t>
            </a:r>
            <a:r>
              <a:rPr lang="it-IT" dirty="0" err="1"/>
              <a:t>example</a:t>
            </a:r>
            <a:r>
              <a:rPr lang="it-IT" dirty="0"/>
              <a:t> </a:t>
            </a:r>
            <a:r>
              <a:rPr lang="it-IT" dirty="0" err="1"/>
              <a:t>LoopExample.lua</a:t>
            </a:r>
            <a:endParaRPr lang="en-GB" dirty="0"/>
          </a:p>
        </p:txBody>
      </p:sp>
      <p:pic>
        <p:nvPicPr>
          <p:cNvPr id="5" name="Immagine 4" descr="Immagine che contiene testo&#10;&#10;Descrizione generata automaticamente">
            <a:extLst>
              <a:ext uri="{FF2B5EF4-FFF2-40B4-BE49-F238E27FC236}">
                <a16:creationId xmlns:a16="http://schemas.microsoft.com/office/drawing/2014/main" id="{94EB0251-FAE4-434D-9E56-15A8BE76FC62}"/>
              </a:ext>
            </a:extLst>
          </p:cNvPr>
          <p:cNvPicPr>
            <a:picLocks noChangeAspect="1"/>
          </p:cNvPicPr>
          <p:nvPr/>
        </p:nvPicPr>
        <p:blipFill>
          <a:blip r:embed="rId2"/>
          <a:stretch>
            <a:fillRect/>
          </a:stretch>
        </p:blipFill>
        <p:spPr>
          <a:xfrm>
            <a:off x="291398" y="223629"/>
            <a:ext cx="3740727" cy="5143500"/>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2FEB5E4A-5970-45D0-B6E6-C236FDFB92C5}"/>
              </a:ext>
            </a:extLst>
          </p:cNvPr>
          <p:cNvPicPr>
            <a:picLocks noChangeAspect="1"/>
          </p:cNvPicPr>
          <p:nvPr/>
        </p:nvPicPr>
        <p:blipFill>
          <a:blip r:embed="rId3"/>
          <a:stretch>
            <a:fillRect/>
          </a:stretch>
        </p:blipFill>
        <p:spPr>
          <a:xfrm>
            <a:off x="3309730" y="1297799"/>
            <a:ext cx="6062870" cy="2816207"/>
          </a:xfrm>
          <a:prstGeom prst="rect">
            <a:avLst/>
          </a:prstGeom>
        </p:spPr>
      </p:pic>
    </p:spTree>
    <p:extLst>
      <p:ext uri="{BB962C8B-B14F-4D97-AF65-F5344CB8AC3E}">
        <p14:creationId xmlns:p14="http://schemas.microsoft.com/office/powerpoint/2010/main" val="117367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926D2022-0D4B-4103-A7C3-99950BAFE064}"/>
              </a:ext>
            </a:extLst>
          </p:cNvPr>
          <p:cNvSpPr>
            <a:spLocks noGrp="1"/>
          </p:cNvSpPr>
          <p:nvPr>
            <p:ph type="body" idx="1"/>
          </p:nvPr>
        </p:nvSpPr>
        <p:spPr/>
        <p:txBody>
          <a:bodyPr/>
          <a:lstStyle/>
          <a:p>
            <a:pPr marL="177800" indent="0" algn="just">
              <a:buNone/>
            </a:pPr>
            <a:r>
              <a:rPr lang="en-GB" dirty="0"/>
              <a:t>Lua offers a higher-level function to load and run libraries, called </a:t>
            </a:r>
            <a:r>
              <a:rPr lang="en-GB" b="1" i="1" dirty="0"/>
              <a:t>require</a:t>
            </a:r>
            <a:r>
              <a:rPr lang="en-GB" dirty="0"/>
              <a:t>.  First </a:t>
            </a:r>
            <a:r>
              <a:rPr lang="en-GB" b="1" i="1" dirty="0"/>
              <a:t>require</a:t>
            </a:r>
            <a:r>
              <a:rPr lang="en-GB" dirty="0"/>
              <a:t> searches for the file in a path; </a:t>
            </a:r>
            <a:r>
              <a:rPr lang="en-GB" b="1" dirty="0"/>
              <a:t>require</a:t>
            </a:r>
            <a:r>
              <a:rPr lang="en-GB" dirty="0"/>
              <a:t> controls whether a file has already been run to avoid duplicating the work. </a:t>
            </a:r>
          </a:p>
        </p:txBody>
      </p:sp>
      <p:sp>
        <p:nvSpPr>
          <p:cNvPr id="3" name="Titolo 2">
            <a:extLst>
              <a:ext uri="{FF2B5EF4-FFF2-40B4-BE49-F238E27FC236}">
                <a16:creationId xmlns:a16="http://schemas.microsoft.com/office/drawing/2014/main" id="{329AF6EF-2ED1-457B-8E21-923365035ED0}"/>
              </a:ext>
            </a:extLst>
          </p:cNvPr>
          <p:cNvSpPr>
            <a:spLocks noGrp="1"/>
          </p:cNvSpPr>
          <p:nvPr>
            <p:ph type="ctrTitle"/>
          </p:nvPr>
        </p:nvSpPr>
        <p:spPr/>
        <p:txBody>
          <a:bodyPr/>
          <a:lstStyle/>
          <a:p>
            <a:r>
              <a:rPr lang="en-GB" dirty="0"/>
              <a:t>The require Function</a:t>
            </a:r>
          </a:p>
        </p:txBody>
      </p:sp>
      <p:pic>
        <p:nvPicPr>
          <p:cNvPr id="5" name="Immagine 4" descr="Immagine che contiene testo&#10;&#10;Descrizione generata automaticamente">
            <a:extLst>
              <a:ext uri="{FF2B5EF4-FFF2-40B4-BE49-F238E27FC236}">
                <a16:creationId xmlns:a16="http://schemas.microsoft.com/office/drawing/2014/main" id="{AE18BBBD-6B4E-4372-9558-FFE903B16B70}"/>
              </a:ext>
            </a:extLst>
          </p:cNvPr>
          <p:cNvPicPr>
            <a:picLocks noChangeAspect="1"/>
          </p:cNvPicPr>
          <p:nvPr/>
        </p:nvPicPr>
        <p:blipFill>
          <a:blip r:embed="rId2"/>
          <a:stretch>
            <a:fillRect/>
          </a:stretch>
        </p:blipFill>
        <p:spPr>
          <a:xfrm>
            <a:off x="1665537" y="1299050"/>
            <a:ext cx="5456109" cy="4067100"/>
          </a:xfrm>
          <a:prstGeom prst="rect">
            <a:avLst/>
          </a:prstGeom>
        </p:spPr>
      </p:pic>
    </p:spTree>
    <p:extLst>
      <p:ext uri="{BB962C8B-B14F-4D97-AF65-F5344CB8AC3E}">
        <p14:creationId xmlns:p14="http://schemas.microsoft.com/office/powerpoint/2010/main" val="196013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A668915A-1F81-4A33-8667-92F3B9B7BA70}"/>
              </a:ext>
            </a:extLst>
          </p:cNvPr>
          <p:cNvSpPr>
            <a:spLocks noGrp="1"/>
          </p:cNvSpPr>
          <p:nvPr>
            <p:ph type="body" idx="1"/>
          </p:nvPr>
        </p:nvSpPr>
        <p:spPr>
          <a:xfrm>
            <a:off x="745332" y="850004"/>
            <a:ext cx="6919200" cy="4258395"/>
          </a:xfrm>
        </p:spPr>
        <p:txBody>
          <a:bodyPr/>
          <a:lstStyle/>
          <a:p>
            <a:pPr marL="349250" indent="-171450" algn="just">
              <a:lnSpc>
                <a:spcPct val="100000"/>
              </a:lnSpc>
              <a:buFont typeface="Arial" panose="020B0604020202020204" pitchFamily="34" charset="0"/>
              <a:buChar char="•"/>
            </a:pPr>
            <a:r>
              <a:rPr lang="en-GB" sz="1600" dirty="0"/>
              <a:t>Lua offers all its coroutine functions packed in the </a:t>
            </a:r>
            <a:r>
              <a:rPr lang="en-GB" sz="1600" b="1" i="1" dirty="0"/>
              <a:t>coroutine </a:t>
            </a:r>
            <a:r>
              <a:rPr lang="en-GB" sz="1600" dirty="0"/>
              <a:t>table. </a:t>
            </a:r>
          </a:p>
          <a:p>
            <a:pPr marL="349250" indent="-171450" algn="just">
              <a:lnSpc>
                <a:spcPct val="100000"/>
              </a:lnSpc>
              <a:buFont typeface="Arial" panose="020B0604020202020204" pitchFamily="34" charset="0"/>
              <a:buChar char="•"/>
            </a:pPr>
            <a:endParaRPr lang="en-GB" sz="1600" dirty="0"/>
          </a:p>
          <a:p>
            <a:pPr marL="349250" indent="-171450" algn="just">
              <a:lnSpc>
                <a:spcPct val="100000"/>
              </a:lnSpc>
              <a:buFont typeface="Arial" panose="020B0604020202020204" pitchFamily="34" charset="0"/>
              <a:buChar char="•"/>
            </a:pPr>
            <a:r>
              <a:rPr lang="en-GB" sz="1600" dirty="0"/>
              <a:t>The </a:t>
            </a:r>
            <a:r>
              <a:rPr lang="en-GB" sz="1600" b="1" i="1" dirty="0"/>
              <a:t>create</a:t>
            </a:r>
            <a:r>
              <a:rPr lang="en-GB" sz="1600" dirty="0"/>
              <a:t> function creates new coroutines. It has a single argument, a function with the code that the coroutine will run. It returns a value of type</a:t>
            </a:r>
            <a:r>
              <a:rPr lang="en-GB" sz="1600" b="1" dirty="0"/>
              <a:t> thread</a:t>
            </a:r>
            <a:r>
              <a:rPr lang="en-GB" sz="1600" dirty="0"/>
              <a:t>, which represents the </a:t>
            </a:r>
            <a:r>
              <a:rPr lang="en-GB" sz="1600" b="1" dirty="0"/>
              <a:t>new coroutine</a:t>
            </a:r>
            <a:r>
              <a:rPr lang="en-GB" sz="1600" dirty="0"/>
              <a:t>.</a:t>
            </a:r>
          </a:p>
          <a:p>
            <a:pPr marL="349250" indent="-171450" algn="just">
              <a:lnSpc>
                <a:spcPct val="100000"/>
              </a:lnSpc>
              <a:buFont typeface="Arial" panose="020B0604020202020204" pitchFamily="34" charset="0"/>
              <a:buChar char="•"/>
            </a:pPr>
            <a:endParaRPr lang="en-GB" sz="1600" dirty="0"/>
          </a:p>
          <a:p>
            <a:pPr marL="349250" indent="-171450" algn="just">
              <a:lnSpc>
                <a:spcPct val="100000"/>
              </a:lnSpc>
              <a:buFont typeface="Arial" panose="020B0604020202020204" pitchFamily="34" charset="0"/>
              <a:buChar char="•"/>
            </a:pPr>
            <a:r>
              <a:rPr lang="en-GB" sz="1600" dirty="0"/>
              <a:t> Often, the argument to create is an </a:t>
            </a:r>
            <a:r>
              <a:rPr lang="en-GB" sz="1600" b="1" i="1" dirty="0"/>
              <a:t>anonymous function</a:t>
            </a:r>
            <a:r>
              <a:rPr lang="en-GB" sz="1600" dirty="0"/>
              <a:t>.</a:t>
            </a:r>
          </a:p>
          <a:p>
            <a:pPr marL="177800" indent="0" algn="just">
              <a:lnSpc>
                <a:spcPct val="100000"/>
              </a:lnSpc>
              <a:buNone/>
            </a:pPr>
            <a:endParaRPr lang="en-GB" sz="1600" dirty="0"/>
          </a:p>
          <a:p>
            <a:pPr marL="349250" indent="-171450" algn="just">
              <a:lnSpc>
                <a:spcPct val="100000"/>
              </a:lnSpc>
              <a:buFont typeface="Arial" panose="020B0604020202020204" pitchFamily="34" charset="0"/>
              <a:buChar char="•"/>
            </a:pPr>
            <a:r>
              <a:rPr lang="en-GB" sz="1600" dirty="0"/>
              <a:t>A coroutine can be in one of three different states: </a:t>
            </a:r>
            <a:r>
              <a:rPr lang="en-GB" sz="1600" b="1" dirty="0"/>
              <a:t>suspended, running, and dead</a:t>
            </a:r>
            <a:r>
              <a:rPr lang="en-GB" sz="1600" dirty="0"/>
              <a:t>. Upon creation, it starts in the suspended state. </a:t>
            </a:r>
          </a:p>
          <a:p>
            <a:pPr marL="349250" indent="-171450" algn="just">
              <a:lnSpc>
                <a:spcPct val="100000"/>
              </a:lnSpc>
              <a:buFont typeface="Arial" panose="020B0604020202020204" pitchFamily="34" charset="0"/>
              <a:buChar char="•"/>
            </a:pPr>
            <a:endParaRPr lang="en-GB" sz="1600" dirty="0"/>
          </a:p>
          <a:p>
            <a:pPr marL="349250" indent="-171450" algn="just">
              <a:lnSpc>
                <a:spcPct val="100000"/>
              </a:lnSpc>
              <a:buFont typeface="Arial" panose="020B0604020202020204" pitchFamily="34" charset="0"/>
              <a:buChar char="•"/>
            </a:pPr>
            <a:r>
              <a:rPr lang="en-GB" sz="1600" dirty="0"/>
              <a:t> Coroutines are like threads except that they can't run in parallel.</a:t>
            </a:r>
          </a:p>
          <a:p>
            <a:pPr marL="349250" indent="-171450" algn="just">
              <a:lnSpc>
                <a:spcPct val="100000"/>
              </a:lnSpc>
              <a:buFont typeface="Arial" panose="020B0604020202020204" pitchFamily="34" charset="0"/>
              <a:buChar char="•"/>
            </a:pPr>
            <a:endParaRPr lang="en-GB" sz="1600" dirty="0"/>
          </a:p>
          <a:p>
            <a:pPr marL="349250" indent="-171450" algn="just">
              <a:lnSpc>
                <a:spcPct val="100000"/>
              </a:lnSpc>
              <a:buFont typeface="Arial" panose="020B0604020202020204" pitchFamily="34" charset="0"/>
              <a:buChar char="•"/>
            </a:pPr>
            <a:r>
              <a:rPr lang="en-GB" sz="1600" dirty="0"/>
              <a:t>Coroutines are </a:t>
            </a:r>
            <a:r>
              <a:rPr lang="en-GB" sz="1600" b="1" i="1" dirty="0"/>
              <a:t>non-</a:t>
            </a:r>
            <a:r>
              <a:rPr lang="en-GB" sz="1600" b="1" i="1" dirty="0" err="1"/>
              <a:t>preemptive</a:t>
            </a:r>
            <a:r>
              <a:rPr lang="en-GB" sz="1600" dirty="0"/>
              <a:t>. They cannot be stopped from outside.</a:t>
            </a:r>
          </a:p>
        </p:txBody>
      </p:sp>
      <p:sp>
        <p:nvSpPr>
          <p:cNvPr id="3" name="Titolo 2">
            <a:extLst>
              <a:ext uri="{FF2B5EF4-FFF2-40B4-BE49-F238E27FC236}">
                <a16:creationId xmlns:a16="http://schemas.microsoft.com/office/drawing/2014/main" id="{8873BD21-847F-4F55-A6C8-E2221A0F14F7}"/>
              </a:ext>
            </a:extLst>
          </p:cNvPr>
          <p:cNvSpPr>
            <a:spLocks noGrp="1"/>
          </p:cNvSpPr>
          <p:nvPr>
            <p:ph type="ctrTitle"/>
          </p:nvPr>
        </p:nvSpPr>
        <p:spPr>
          <a:xfrm>
            <a:off x="1964850" y="165813"/>
            <a:ext cx="5214300" cy="597792"/>
          </a:xfrm>
        </p:spPr>
        <p:txBody>
          <a:bodyPr/>
          <a:lstStyle/>
          <a:p>
            <a:r>
              <a:rPr lang="it-IT" dirty="0"/>
              <a:t>Coroutines</a:t>
            </a:r>
            <a:endParaRPr lang="en-GB" dirty="0"/>
          </a:p>
        </p:txBody>
      </p:sp>
    </p:spTree>
    <p:extLst>
      <p:ext uri="{BB962C8B-B14F-4D97-AF65-F5344CB8AC3E}">
        <p14:creationId xmlns:p14="http://schemas.microsoft.com/office/powerpoint/2010/main" val="3453576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8F39105F-4757-4D3C-A27D-D79196E9C786}"/>
              </a:ext>
            </a:extLst>
          </p:cNvPr>
          <p:cNvSpPr>
            <a:spLocks noGrp="1"/>
          </p:cNvSpPr>
          <p:nvPr>
            <p:ph type="ctrTitle"/>
          </p:nvPr>
        </p:nvSpPr>
        <p:spPr>
          <a:xfrm>
            <a:off x="1926065" y="98400"/>
            <a:ext cx="5214300" cy="946200"/>
          </a:xfrm>
        </p:spPr>
        <p:txBody>
          <a:bodyPr/>
          <a:lstStyle/>
          <a:p>
            <a:r>
              <a:rPr lang="it-IT" dirty="0"/>
              <a:t>Running </a:t>
            </a:r>
            <a:r>
              <a:rPr lang="it-IT" dirty="0" err="1"/>
              <a:t>Example</a:t>
            </a:r>
            <a:r>
              <a:rPr lang="it-IT" dirty="0"/>
              <a:t> </a:t>
            </a:r>
            <a:r>
              <a:rPr lang="it-IT" dirty="0" err="1"/>
              <a:t>Coroutines.lua</a:t>
            </a:r>
            <a:br>
              <a:rPr lang="it-IT" dirty="0"/>
            </a:br>
            <a:endParaRPr lang="en-GB" dirty="0"/>
          </a:p>
        </p:txBody>
      </p:sp>
      <p:pic>
        <p:nvPicPr>
          <p:cNvPr id="5" name="Immagine 4" descr="Immagine che contiene testo&#10;&#10;Descrizione generata automaticamente">
            <a:extLst>
              <a:ext uri="{FF2B5EF4-FFF2-40B4-BE49-F238E27FC236}">
                <a16:creationId xmlns:a16="http://schemas.microsoft.com/office/drawing/2014/main" id="{E424CBF9-9D45-439F-8814-28DF77031990}"/>
              </a:ext>
            </a:extLst>
          </p:cNvPr>
          <p:cNvPicPr>
            <a:picLocks noChangeAspect="1"/>
          </p:cNvPicPr>
          <p:nvPr/>
        </p:nvPicPr>
        <p:blipFill>
          <a:blip r:embed="rId2"/>
          <a:stretch>
            <a:fillRect/>
          </a:stretch>
        </p:blipFill>
        <p:spPr>
          <a:xfrm>
            <a:off x="1953774" y="277091"/>
            <a:ext cx="5028633" cy="5143500"/>
          </a:xfrm>
          <a:prstGeom prst="rect">
            <a:avLst/>
          </a:prstGeom>
        </p:spPr>
      </p:pic>
    </p:spTree>
    <p:extLst>
      <p:ext uri="{BB962C8B-B14F-4D97-AF65-F5344CB8AC3E}">
        <p14:creationId xmlns:p14="http://schemas.microsoft.com/office/powerpoint/2010/main" val="3619861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FEAA37B9-93DE-4001-88E1-E9B67E9A7D6C}"/>
              </a:ext>
            </a:extLst>
          </p:cNvPr>
          <p:cNvSpPr>
            <a:spLocks noGrp="1"/>
          </p:cNvSpPr>
          <p:nvPr>
            <p:ph type="body" idx="1"/>
          </p:nvPr>
        </p:nvSpPr>
        <p:spPr>
          <a:xfrm>
            <a:off x="751850" y="1101000"/>
            <a:ext cx="6919200" cy="3510600"/>
          </a:xfrm>
        </p:spPr>
        <p:txBody>
          <a:bodyPr/>
          <a:lstStyle/>
          <a:p>
            <a:pPr marL="177800" indent="0" algn="just">
              <a:buNone/>
            </a:pPr>
            <a:r>
              <a:rPr lang="en-GB" dirty="0"/>
              <a:t>Lua implements arrays simply by indexing tables with integers. </a:t>
            </a:r>
          </a:p>
          <a:p>
            <a:pPr marL="177800" indent="0" algn="just">
              <a:buNone/>
            </a:pPr>
            <a:r>
              <a:rPr lang="en-GB" dirty="0"/>
              <a:t>Therefore, arrays </a:t>
            </a:r>
            <a:r>
              <a:rPr lang="en-GB" b="1" dirty="0"/>
              <a:t>do not have a fixed size</a:t>
            </a:r>
            <a:r>
              <a:rPr lang="en-GB" dirty="0"/>
              <a:t>, but grow as  needed. </a:t>
            </a:r>
          </a:p>
          <a:p>
            <a:pPr marL="177800" indent="0" algn="just">
              <a:buNone/>
            </a:pPr>
            <a:r>
              <a:rPr lang="en-GB" dirty="0"/>
              <a:t>When initializing an array, the size is defined indirectly. </a:t>
            </a:r>
          </a:p>
          <a:p>
            <a:pPr marL="177800" indent="0" algn="just">
              <a:buNone/>
            </a:pPr>
            <a:endParaRPr lang="en-GB" dirty="0"/>
          </a:p>
          <a:p>
            <a:pPr marL="177800" indent="0" algn="just">
              <a:buNone/>
            </a:pPr>
            <a:r>
              <a:rPr lang="en-GB" dirty="0"/>
              <a:t>Arrays </a:t>
            </a:r>
            <a:r>
              <a:rPr lang="en-GB" b="1" dirty="0"/>
              <a:t>start always from 1 instead of 0 if </a:t>
            </a:r>
            <a:r>
              <a:rPr lang="en-GB" dirty="0"/>
              <a:t>not otherwise specified.</a:t>
            </a:r>
          </a:p>
          <a:p>
            <a:pPr marL="177800" indent="0" algn="just">
              <a:buNone/>
            </a:pPr>
            <a:endParaRPr lang="en-GB" dirty="0"/>
          </a:p>
          <a:p>
            <a:pPr marL="177800" indent="0" algn="just">
              <a:buNone/>
            </a:pPr>
            <a:r>
              <a:rPr lang="en-GB" dirty="0"/>
              <a:t>The Lua libraries adhere to this convention. It is possible to use library functions</a:t>
            </a:r>
          </a:p>
          <a:p>
            <a:pPr marL="177800" indent="0" algn="just">
              <a:buNone/>
            </a:pPr>
            <a:r>
              <a:rPr lang="en-GB" dirty="0"/>
              <a:t>directly If arrays start from 1.</a:t>
            </a:r>
          </a:p>
        </p:txBody>
      </p:sp>
      <p:sp>
        <p:nvSpPr>
          <p:cNvPr id="3" name="Titolo 2">
            <a:extLst>
              <a:ext uri="{FF2B5EF4-FFF2-40B4-BE49-F238E27FC236}">
                <a16:creationId xmlns:a16="http://schemas.microsoft.com/office/drawing/2014/main" id="{98880E83-6CB1-44B9-A629-B36764A547A1}"/>
              </a:ext>
            </a:extLst>
          </p:cNvPr>
          <p:cNvSpPr>
            <a:spLocks noGrp="1"/>
          </p:cNvSpPr>
          <p:nvPr>
            <p:ph type="ctrTitle"/>
          </p:nvPr>
        </p:nvSpPr>
        <p:spPr/>
        <p:txBody>
          <a:bodyPr/>
          <a:lstStyle/>
          <a:p>
            <a:r>
              <a:rPr lang="it-IT" dirty="0"/>
              <a:t>Arrays</a:t>
            </a:r>
            <a:endParaRPr lang="en-GB" dirty="0"/>
          </a:p>
        </p:txBody>
      </p:sp>
      <p:pic>
        <p:nvPicPr>
          <p:cNvPr id="7" name="Immagine 6" descr="Immagine che contiene testo&#10;&#10;Descrizione generata automaticamente">
            <a:extLst>
              <a:ext uri="{FF2B5EF4-FFF2-40B4-BE49-F238E27FC236}">
                <a16:creationId xmlns:a16="http://schemas.microsoft.com/office/drawing/2014/main" id="{7F36AE81-8CAF-42FF-972B-6D64D6DB0646}"/>
              </a:ext>
            </a:extLst>
          </p:cNvPr>
          <p:cNvPicPr>
            <a:picLocks noChangeAspect="1"/>
          </p:cNvPicPr>
          <p:nvPr/>
        </p:nvPicPr>
        <p:blipFill>
          <a:blip r:embed="rId2"/>
          <a:stretch>
            <a:fillRect/>
          </a:stretch>
        </p:blipFill>
        <p:spPr>
          <a:xfrm>
            <a:off x="5643620" y="563427"/>
            <a:ext cx="3842380" cy="3053945"/>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6A0A3AD2-AE45-49A1-834C-A2C846B3DABE}"/>
              </a:ext>
            </a:extLst>
          </p:cNvPr>
          <p:cNvPicPr>
            <a:picLocks noChangeAspect="1"/>
          </p:cNvPicPr>
          <p:nvPr/>
        </p:nvPicPr>
        <p:blipFill>
          <a:blip r:embed="rId3"/>
          <a:stretch>
            <a:fillRect/>
          </a:stretch>
        </p:blipFill>
        <p:spPr>
          <a:xfrm>
            <a:off x="358190" y="2624925"/>
            <a:ext cx="6892092" cy="2770350"/>
          </a:xfrm>
          <a:prstGeom prst="rect">
            <a:avLst/>
          </a:prstGeom>
        </p:spPr>
      </p:pic>
    </p:spTree>
    <p:extLst>
      <p:ext uri="{BB962C8B-B14F-4D97-AF65-F5344CB8AC3E}">
        <p14:creationId xmlns:p14="http://schemas.microsoft.com/office/powerpoint/2010/main" val="473956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FBAE675F-5817-46D4-9E29-59D52E948506}"/>
              </a:ext>
            </a:extLst>
          </p:cNvPr>
          <p:cNvSpPr>
            <a:spLocks noGrp="1"/>
          </p:cNvSpPr>
          <p:nvPr>
            <p:ph type="body" idx="1"/>
          </p:nvPr>
        </p:nvSpPr>
        <p:spPr>
          <a:xfrm>
            <a:off x="877578" y="953700"/>
            <a:ext cx="6919200" cy="3510600"/>
          </a:xfrm>
        </p:spPr>
        <p:txBody>
          <a:bodyPr/>
          <a:lstStyle/>
          <a:p>
            <a:pPr marL="177800" indent="0" algn="just">
              <a:buNone/>
            </a:pPr>
            <a:r>
              <a:rPr lang="it-IT" dirty="0" err="1"/>
              <a:t>There</a:t>
            </a:r>
            <a:r>
              <a:rPr lang="it-IT" dirty="0"/>
              <a:t> are no </a:t>
            </a:r>
            <a:r>
              <a:rPr lang="it-IT" dirty="0" err="1"/>
              <a:t>direct</a:t>
            </a:r>
            <a:r>
              <a:rPr lang="it-IT" dirty="0"/>
              <a:t> </a:t>
            </a:r>
            <a:r>
              <a:rPr lang="it-IT" dirty="0" err="1"/>
              <a:t>methods</a:t>
            </a:r>
            <a:r>
              <a:rPr lang="it-IT" dirty="0"/>
              <a:t> to </a:t>
            </a:r>
            <a:r>
              <a:rPr lang="it-IT" dirty="0" err="1"/>
              <a:t>construct</a:t>
            </a:r>
            <a:r>
              <a:rPr lang="it-IT" dirty="0"/>
              <a:t> </a:t>
            </a:r>
            <a:r>
              <a:rPr lang="it-IT" dirty="0" err="1"/>
              <a:t>matrices</a:t>
            </a:r>
            <a:r>
              <a:rPr lang="it-IT" dirty="0"/>
              <a:t> in </a:t>
            </a:r>
            <a:r>
              <a:rPr lang="it-IT" dirty="0" err="1"/>
              <a:t>Lua</a:t>
            </a:r>
            <a:r>
              <a:rPr lang="it-IT" dirty="0"/>
              <a:t>. The </a:t>
            </a:r>
            <a:r>
              <a:rPr lang="it-IT" dirty="0" err="1"/>
              <a:t>easiest</a:t>
            </a:r>
            <a:r>
              <a:rPr lang="it-IT" dirty="0"/>
              <a:t> way </a:t>
            </a:r>
            <a:r>
              <a:rPr lang="it-IT" dirty="0" err="1"/>
              <a:t>is</a:t>
            </a:r>
            <a:r>
              <a:rPr lang="it-IT" dirty="0"/>
              <a:t> to use arrays of arrays, </a:t>
            </a:r>
            <a:r>
              <a:rPr lang="it-IT" dirty="0" err="1"/>
              <a:t>that</a:t>
            </a:r>
            <a:r>
              <a:rPr lang="it-IT" dirty="0"/>
              <a:t> </a:t>
            </a:r>
            <a:r>
              <a:rPr lang="it-IT" dirty="0" err="1"/>
              <a:t>is</a:t>
            </a:r>
            <a:r>
              <a:rPr lang="it-IT" dirty="0"/>
              <a:t> a </a:t>
            </a:r>
            <a:r>
              <a:rPr lang="it-IT" dirty="0" err="1"/>
              <a:t>table</a:t>
            </a:r>
            <a:r>
              <a:rPr lang="it-IT" dirty="0"/>
              <a:t> </a:t>
            </a:r>
            <a:r>
              <a:rPr lang="it-IT" dirty="0" err="1"/>
              <a:t>wherein</a:t>
            </a:r>
            <a:r>
              <a:rPr lang="it-IT" dirty="0"/>
              <a:t> </a:t>
            </a:r>
            <a:r>
              <a:rPr lang="it-IT" dirty="0" err="1"/>
              <a:t>each</a:t>
            </a:r>
            <a:r>
              <a:rPr lang="it-IT" dirty="0"/>
              <a:t> </a:t>
            </a:r>
            <a:r>
              <a:rPr lang="it-IT" dirty="0" err="1"/>
              <a:t>element</a:t>
            </a:r>
            <a:r>
              <a:rPr lang="it-IT" dirty="0"/>
              <a:t> </a:t>
            </a:r>
            <a:r>
              <a:rPr lang="it-IT" dirty="0" err="1"/>
              <a:t>is</a:t>
            </a:r>
            <a:r>
              <a:rPr lang="it-IT" dirty="0"/>
              <a:t> </a:t>
            </a:r>
            <a:r>
              <a:rPr lang="it-IT" dirty="0" err="1"/>
              <a:t>another</a:t>
            </a:r>
            <a:r>
              <a:rPr lang="it-IT" dirty="0"/>
              <a:t> </a:t>
            </a:r>
            <a:r>
              <a:rPr lang="it-IT" dirty="0" err="1"/>
              <a:t>table</a:t>
            </a:r>
            <a:r>
              <a:rPr lang="it-IT" dirty="0"/>
              <a:t>.</a:t>
            </a:r>
          </a:p>
          <a:p>
            <a:pPr marL="177800" indent="0" algn="just">
              <a:buNone/>
            </a:pPr>
            <a:endParaRPr lang="en-GB" dirty="0"/>
          </a:p>
          <a:p>
            <a:pPr marL="177800" indent="0" algn="just">
              <a:buNone/>
            </a:pPr>
            <a:r>
              <a:rPr lang="en-GB" dirty="0"/>
              <a:t>On the one hand, this is certainly more verbose than simply declaring a matrix, as done in C or Pascal. On the other hand, that gives more flexibility. For instance, it is possible to create a triangular matrix.</a:t>
            </a:r>
          </a:p>
          <a:p>
            <a:pPr marL="177800" indent="0" algn="just">
              <a:buNone/>
            </a:pPr>
            <a:endParaRPr lang="en-GB" dirty="0"/>
          </a:p>
          <a:p>
            <a:pPr marL="177800" indent="0" algn="just">
              <a:buNone/>
            </a:pPr>
            <a:r>
              <a:rPr lang="en-GB" dirty="0"/>
              <a:t>In this way, the triangular matrix saves half the space of a normal matrix.</a:t>
            </a:r>
          </a:p>
        </p:txBody>
      </p:sp>
      <p:sp>
        <p:nvSpPr>
          <p:cNvPr id="3" name="Titolo 2">
            <a:extLst>
              <a:ext uri="{FF2B5EF4-FFF2-40B4-BE49-F238E27FC236}">
                <a16:creationId xmlns:a16="http://schemas.microsoft.com/office/drawing/2014/main" id="{E7269042-B5B0-43E2-88A1-4B915F71C877}"/>
              </a:ext>
            </a:extLst>
          </p:cNvPr>
          <p:cNvSpPr>
            <a:spLocks noGrp="1"/>
          </p:cNvSpPr>
          <p:nvPr>
            <p:ph type="ctrTitle"/>
          </p:nvPr>
        </p:nvSpPr>
        <p:spPr/>
        <p:txBody>
          <a:bodyPr/>
          <a:lstStyle/>
          <a:p>
            <a:r>
              <a:rPr lang="it-IT" dirty="0" err="1"/>
              <a:t>Matrices</a:t>
            </a:r>
            <a:r>
              <a:rPr lang="it-IT" dirty="0"/>
              <a:t> </a:t>
            </a:r>
            <a:endParaRPr lang="en-GB" dirty="0"/>
          </a:p>
        </p:txBody>
      </p:sp>
      <p:pic>
        <p:nvPicPr>
          <p:cNvPr id="5" name="Immagine 4" descr="Immagine che contiene testo&#10;&#10;Descrizione generata automaticamente">
            <a:extLst>
              <a:ext uri="{FF2B5EF4-FFF2-40B4-BE49-F238E27FC236}">
                <a16:creationId xmlns:a16="http://schemas.microsoft.com/office/drawing/2014/main" id="{5059558C-D1B5-48E5-A7A1-53D9C7FD9C2C}"/>
              </a:ext>
            </a:extLst>
          </p:cNvPr>
          <p:cNvPicPr>
            <a:picLocks noChangeAspect="1"/>
          </p:cNvPicPr>
          <p:nvPr/>
        </p:nvPicPr>
        <p:blipFill>
          <a:blip r:embed="rId2"/>
          <a:stretch>
            <a:fillRect/>
          </a:stretch>
        </p:blipFill>
        <p:spPr>
          <a:xfrm>
            <a:off x="462260" y="2269479"/>
            <a:ext cx="3963941" cy="2776363"/>
          </a:xfrm>
          <a:prstGeom prst="rect">
            <a:avLst/>
          </a:prstGeom>
        </p:spPr>
      </p:pic>
      <p:pic>
        <p:nvPicPr>
          <p:cNvPr id="9" name="Immagine 8">
            <a:extLst>
              <a:ext uri="{FF2B5EF4-FFF2-40B4-BE49-F238E27FC236}">
                <a16:creationId xmlns:a16="http://schemas.microsoft.com/office/drawing/2014/main" id="{2F988756-12BA-43F3-AAC0-53D6D98FFA13}"/>
              </a:ext>
            </a:extLst>
          </p:cNvPr>
          <p:cNvPicPr>
            <a:picLocks noChangeAspect="1"/>
          </p:cNvPicPr>
          <p:nvPr/>
        </p:nvPicPr>
        <p:blipFill>
          <a:blip r:embed="rId3"/>
          <a:stretch>
            <a:fillRect/>
          </a:stretch>
        </p:blipFill>
        <p:spPr>
          <a:xfrm>
            <a:off x="4737399" y="2308095"/>
            <a:ext cx="3944341" cy="2757055"/>
          </a:xfrm>
          <a:prstGeom prst="rect">
            <a:avLst/>
          </a:prstGeom>
        </p:spPr>
      </p:pic>
    </p:spTree>
    <p:extLst>
      <p:ext uri="{BB962C8B-B14F-4D97-AF65-F5344CB8AC3E}">
        <p14:creationId xmlns:p14="http://schemas.microsoft.com/office/powerpoint/2010/main" val="3490235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01499741-DE60-4B01-845C-EEAD49D83BFC}"/>
              </a:ext>
            </a:extLst>
          </p:cNvPr>
          <p:cNvSpPr>
            <a:spLocks noGrp="1"/>
          </p:cNvSpPr>
          <p:nvPr>
            <p:ph type="body" idx="1"/>
          </p:nvPr>
        </p:nvSpPr>
        <p:spPr/>
        <p:txBody>
          <a:bodyPr/>
          <a:lstStyle/>
          <a:p>
            <a:pPr marL="177800" indent="0" algn="just">
              <a:buNone/>
            </a:pPr>
            <a:r>
              <a:rPr lang="en-GB" dirty="0"/>
              <a:t>Because tables are dynamic entities, it is easy to implement linked lists in Lua. Each node is represented by a table and links are simply table fields that contain references to other tables. </a:t>
            </a:r>
          </a:p>
          <a:p>
            <a:pPr marL="177800" indent="0" algn="just">
              <a:buNone/>
            </a:pPr>
            <a:endParaRPr lang="en-GB" dirty="0"/>
          </a:p>
          <a:p>
            <a:pPr marL="177800" indent="0" algn="just">
              <a:buNone/>
            </a:pPr>
            <a:r>
              <a:rPr lang="en-GB" dirty="0"/>
              <a:t>It is very easy to implement them, and the value can of course be another table, complex as needed.</a:t>
            </a:r>
          </a:p>
        </p:txBody>
      </p:sp>
      <p:sp>
        <p:nvSpPr>
          <p:cNvPr id="3" name="Titolo 2">
            <a:extLst>
              <a:ext uri="{FF2B5EF4-FFF2-40B4-BE49-F238E27FC236}">
                <a16:creationId xmlns:a16="http://schemas.microsoft.com/office/drawing/2014/main" id="{FED492BB-9FC4-46EA-A904-4167ECF518BE}"/>
              </a:ext>
            </a:extLst>
          </p:cNvPr>
          <p:cNvSpPr>
            <a:spLocks noGrp="1"/>
          </p:cNvSpPr>
          <p:nvPr>
            <p:ph type="ctrTitle"/>
          </p:nvPr>
        </p:nvSpPr>
        <p:spPr/>
        <p:txBody>
          <a:bodyPr/>
          <a:lstStyle/>
          <a:p>
            <a:r>
              <a:rPr lang="en-GB" dirty="0"/>
              <a:t>Linked Lists</a:t>
            </a:r>
          </a:p>
        </p:txBody>
      </p:sp>
      <p:pic>
        <p:nvPicPr>
          <p:cNvPr id="7" name="Immagine 6" descr="Immagine che contiene testo&#10;&#10;Descrizione generata automaticamente">
            <a:extLst>
              <a:ext uri="{FF2B5EF4-FFF2-40B4-BE49-F238E27FC236}">
                <a16:creationId xmlns:a16="http://schemas.microsoft.com/office/drawing/2014/main" id="{C86683A9-2A05-4084-B6DC-1565073C3E8E}"/>
              </a:ext>
            </a:extLst>
          </p:cNvPr>
          <p:cNvPicPr>
            <a:picLocks noChangeAspect="1"/>
          </p:cNvPicPr>
          <p:nvPr/>
        </p:nvPicPr>
        <p:blipFill>
          <a:blip r:embed="rId2"/>
          <a:stretch>
            <a:fillRect/>
          </a:stretch>
        </p:blipFill>
        <p:spPr>
          <a:xfrm>
            <a:off x="2552060" y="1906639"/>
            <a:ext cx="3556379" cy="3236861"/>
          </a:xfrm>
          <a:prstGeom prst="rect">
            <a:avLst/>
          </a:prstGeom>
        </p:spPr>
      </p:pic>
    </p:spTree>
    <p:extLst>
      <p:ext uri="{BB962C8B-B14F-4D97-AF65-F5344CB8AC3E}">
        <p14:creationId xmlns:p14="http://schemas.microsoft.com/office/powerpoint/2010/main" val="1938183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8277C405-B59C-4F21-97E9-9B6021C76BDC}"/>
              </a:ext>
            </a:extLst>
          </p:cNvPr>
          <p:cNvSpPr>
            <a:spLocks noGrp="1"/>
          </p:cNvSpPr>
          <p:nvPr>
            <p:ph type="body" idx="1"/>
          </p:nvPr>
        </p:nvSpPr>
        <p:spPr>
          <a:xfrm>
            <a:off x="870649" y="928200"/>
            <a:ext cx="6919200" cy="1728487"/>
          </a:xfrm>
        </p:spPr>
        <p:txBody>
          <a:bodyPr/>
          <a:lstStyle/>
          <a:p>
            <a:pPr marL="177800" indent="0">
              <a:buNone/>
            </a:pPr>
            <a:endParaRPr lang="en-GB" dirty="0"/>
          </a:p>
          <a:p>
            <a:pPr marL="349250" indent="-171450" algn="just">
              <a:buFont typeface="Arial" panose="020B0604020202020204" pitchFamily="34" charset="0"/>
              <a:buChar char="•"/>
            </a:pPr>
            <a:r>
              <a:rPr lang="en-GB" dirty="0"/>
              <a:t>In Lua, an efficient and simple way to represent such sets is to put the set elements as indices in a table.</a:t>
            </a:r>
          </a:p>
          <a:p>
            <a:pPr marL="349250" indent="-171450" algn="just">
              <a:buFont typeface="Arial" panose="020B0604020202020204" pitchFamily="34" charset="0"/>
              <a:buChar char="•"/>
            </a:pPr>
            <a:r>
              <a:rPr lang="en-GB" dirty="0"/>
              <a:t>The corresponding value is set to true</a:t>
            </a:r>
          </a:p>
          <a:p>
            <a:pPr marL="349250" indent="-171450" algn="just">
              <a:buFont typeface="Arial" panose="020B0604020202020204" pitchFamily="34" charset="0"/>
              <a:buChar char="•"/>
            </a:pPr>
            <a:r>
              <a:rPr lang="en-GB" dirty="0"/>
              <a:t> Instead of searching the table for a given element, just index the table and test whether the result is nil or not.</a:t>
            </a:r>
          </a:p>
          <a:p>
            <a:pPr marL="349250" indent="-171450" algn="just">
              <a:buFont typeface="Arial" panose="020B0604020202020204" pitchFamily="34" charset="0"/>
              <a:buChar char="•"/>
            </a:pPr>
            <a:r>
              <a:rPr lang="en-GB" dirty="0"/>
              <a:t>If nil, the element is not in the set, if true, it is.</a:t>
            </a:r>
          </a:p>
        </p:txBody>
      </p:sp>
      <p:sp>
        <p:nvSpPr>
          <p:cNvPr id="3" name="Titolo 2">
            <a:extLst>
              <a:ext uri="{FF2B5EF4-FFF2-40B4-BE49-F238E27FC236}">
                <a16:creationId xmlns:a16="http://schemas.microsoft.com/office/drawing/2014/main" id="{21C5BF74-9DF3-4BDB-B3D7-1042898966C2}"/>
              </a:ext>
            </a:extLst>
          </p:cNvPr>
          <p:cNvSpPr>
            <a:spLocks noGrp="1"/>
          </p:cNvSpPr>
          <p:nvPr>
            <p:ph type="ctrTitle"/>
          </p:nvPr>
        </p:nvSpPr>
        <p:spPr/>
        <p:txBody>
          <a:bodyPr/>
          <a:lstStyle/>
          <a:p>
            <a:r>
              <a:rPr lang="en-GB" dirty="0"/>
              <a:t>Sets</a:t>
            </a:r>
          </a:p>
        </p:txBody>
      </p:sp>
      <p:pic>
        <p:nvPicPr>
          <p:cNvPr id="5" name="Immagine 4" descr="Immagine che contiene testo&#10;&#10;Descrizione generata automaticamente">
            <a:extLst>
              <a:ext uri="{FF2B5EF4-FFF2-40B4-BE49-F238E27FC236}">
                <a16:creationId xmlns:a16="http://schemas.microsoft.com/office/drawing/2014/main" id="{83E51DF4-1A73-4ED0-BB25-A5D42237CD60}"/>
              </a:ext>
            </a:extLst>
          </p:cNvPr>
          <p:cNvPicPr>
            <a:picLocks noChangeAspect="1"/>
          </p:cNvPicPr>
          <p:nvPr/>
        </p:nvPicPr>
        <p:blipFill>
          <a:blip r:embed="rId2"/>
          <a:stretch>
            <a:fillRect/>
          </a:stretch>
        </p:blipFill>
        <p:spPr>
          <a:xfrm>
            <a:off x="2426044" y="2170801"/>
            <a:ext cx="4473363" cy="3100854"/>
          </a:xfrm>
          <a:prstGeom prst="rect">
            <a:avLst/>
          </a:prstGeom>
        </p:spPr>
      </p:pic>
    </p:spTree>
    <p:extLst>
      <p:ext uri="{BB962C8B-B14F-4D97-AF65-F5344CB8AC3E}">
        <p14:creationId xmlns:p14="http://schemas.microsoft.com/office/powerpoint/2010/main" val="2066501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784058" y="884428"/>
            <a:ext cx="7068005" cy="3510600"/>
          </a:xfrm>
          <a:prstGeom prst="rect">
            <a:avLst/>
          </a:prstGeom>
        </p:spPr>
        <p:txBody>
          <a:bodyPr spcFirstLastPara="1" wrap="square" lIns="91425" tIns="91425" rIns="91425" bIns="91425" anchor="t" anchorCtr="0">
            <a:noAutofit/>
          </a:bodyPr>
          <a:lstStyle/>
          <a:p>
            <a:pPr marL="457200" lvl="0" indent="-228600" rtl="0">
              <a:lnSpc>
                <a:spcPct val="100000"/>
              </a:lnSpc>
              <a:spcBef>
                <a:spcPts val="0"/>
              </a:spcBef>
              <a:spcAft>
                <a:spcPts val="0"/>
              </a:spcAft>
              <a:buNone/>
            </a:pPr>
            <a:endParaRPr lang="en-GB" sz="1600" b="1" dirty="0"/>
          </a:p>
          <a:p>
            <a:pPr marL="457200" lvl="0" indent="-228600" algn="just" rtl="0">
              <a:lnSpc>
                <a:spcPct val="100000"/>
              </a:lnSpc>
              <a:spcBef>
                <a:spcPts val="0"/>
              </a:spcBef>
              <a:spcAft>
                <a:spcPts val="0"/>
              </a:spcAft>
              <a:buFont typeface="Arial" panose="020B0604020202020204" pitchFamily="34" charset="0"/>
              <a:buChar char="•"/>
            </a:pPr>
            <a:r>
              <a:rPr lang="en-GB" sz="1600" dirty="0"/>
              <a:t>Started as in-house project in 1993 by Roberto </a:t>
            </a:r>
            <a:r>
              <a:rPr lang="en-GB" sz="1600" dirty="0" err="1"/>
              <a:t>Ierusalimschy</a:t>
            </a:r>
            <a:r>
              <a:rPr lang="en-GB" sz="1600" dirty="0"/>
              <a:t>, Luiz Henrique de </a:t>
            </a:r>
            <a:r>
              <a:rPr lang="en-GB" sz="1600" dirty="0" err="1"/>
              <a:t>Figueiredo</a:t>
            </a:r>
            <a:r>
              <a:rPr lang="en-GB" sz="1600" dirty="0"/>
              <a:t>, and Waldemar </a:t>
            </a:r>
            <a:r>
              <a:rPr lang="en-GB" sz="1600" dirty="0" err="1"/>
              <a:t>Celes</a:t>
            </a:r>
            <a:r>
              <a:rPr lang="en-GB" sz="1600" dirty="0"/>
              <a:t>.</a:t>
            </a:r>
          </a:p>
          <a:p>
            <a:pPr marL="457200" lvl="0" indent="-228600" algn="just" rtl="0">
              <a:lnSpc>
                <a:spcPct val="100000"/>
              </a:lnSpc>
              <a:spcBef>
                <a:spcPts val="0"/>
              </a:spcBef>
              <a:spcAft>
                <a:spcPts val="0"/>
              </a:spcAft>
              <a:buFont typeface="Arial" panose="020B0604020202020204" pitchFamily="34" charset="0"/>
              <a:buChar char="•"/>
            </a:pPr>
            <a:endParaRPr lang="en-GB" sz="1600" dirty="0"/>
          </a:p>
          <a:p>
            <a:pPr marL="457200" lvl="0" indent="-228600" algn="just" rtl="0">
              <a:lnSpc>
                <a:spcPct val="100000"/>
              </a:lnSpc>
              <a:spcBef>
                <a:spcPts val="0"/>
              </a:spcBef>
              <a:spcAft>
                <a:spcPts val="0"/>
              </a:spcAft>
              <a:buFont typeface="Arial" panose="020B0604020202020204" pitchFamily="34" charset="0"/>
              <a:buChar char="•"/>
            </a:pPr>
            <a:r>
              <a:rPr lang="en-GB" sz="1600" dirty="0"/>
              <a:t>Lua is designed, implemented, and maintained by a team at PUC-Rio, the Pontifical Catholic University of Rio de Janeiro in Brazil.</a:t>
            </a:r>
          </a:p>
          <a:p>
            <a:pPr marL="457200" lvl="0" indent="-228600" algn="just" rtl="0">
              <a:lnSpc>
                <a:spcPct val="100000"/>
              </a:lnSpc>
              <a:spcBef>
                <a:spcPts val="0"/>
              </a:spcBef>
              <a:spcAft>
                <a:spcPts val="0"/>
              </a:spcAft>
              <a:buFont typeface="Arial" panose="020B0604020202020204" pitchFamily="34" charset="0"/>
              <a:buChar char="•"/>
            </a:pPr>
            <a:endParaRPr lang="en-GB" sz="1600" dirty="0"/>
          </a:p>
          <a:p>
            <a:pPr marL="457200" lvl="0" indent="-228600" algn="just" rtl="0">
              <a:lnSpc>
                <a:spcPct val="100000"/>
              </a:lnSpc>
              <a:spcBef>
                <a:spcPts val="0"/>
              </a:spcBef>
              <a:spcAft>
                <a:spcPts val="0"/>
              </a:spcAft>
              <a:buFont typeface="Arial" panose="020B0604020202020204" pitchFamily="34" charset="0"/>
              <a:buChar char="•"/>
            </a:pPr>
            <a:r>
              <a:rPr lang="en-GB" sz="1600" dirty="0"/>
              <a:t>Designed from the beginning to be a software that can be integrated with the code written in C</a:t>
            </a:r>
          </a:p>
          <a:p>
            <a:pPr marL="457200" lvl="0" indent="-228600" algn="just" rtl="0">
              <a:lnSpc>
                <a:spcPct val="100000"/>
              </a:lnSpc>
              <a:spcBef>
                <a:spcPts val="0"/>
              </a:spcBef>
              <a:spcAft>
                <a:spcPts val="0"/>
              </a:spcAft>
              <a:buFont typeface="Arial" panose="020B0604020202020204" pitchFamily="34" charset="0"/>
              <a:buChar char="•"/>
            </a:pPr>
            <a:endParaRPr lang="en-GB" sz="1600" dirty="0"/>
          </a:p>
          <a:p>
            <a:pPr marL="457200" lvl="0" indent="-228600" algn="just" rtl="0">
              <a:lnSpc>
                <a:spcPct val="100000"/>
              </a:lnSpc>
              <a:spcBef>
                <a:spcPts val="0"/>
              </a:spcBef>
              <a:spcAft>
                <a:spcPts val="0"/>
              </a:spcAft>
              <a:buFont typeface="Arial" panose="020B0604020202020204" pitchFamily="34" charset="0"/>
              <a:buChar char="•"/>
            </a:pPr>
            <a:r>
              <a:rPr lang="en-GB" sz="1600" dirty="0"/>
              <a:t>It does not try to do what C can already do but aims at offering what C is not good:</a:t>
            </a:r>
          </a:p>
          <a:p>
            <a:pPr marL="857250" lvl="1" indent="-171450" algn="just">
              <a:lnSpc>
                <a:spcPct val="100000"/>
              </a:lnSpc>
              <a:spcBef>
                <a:spcPts val="0"/>
              </a:spcBef>
              <a:buFont typeface="Arial" panose="020B0604020202020204" pitchFamily="34" charset="0"/>
              <a:buChar char="•"/>
            </a:pPr>
            <a:r>
              <a:rPr lang="en-GB" sz="1600" b="1" dirty="0">
                <a:solidFill>
                  <a:srgbClr val="00007D"/>
                </a:solidFill>
              </a:rPr>
              <a:t>Good distance from hardware</a:t>
            </a:r>
          </a:p>
          <a:p>
            <a:pPr marL="857250" lvl="1" indent="-171450" algn="just">
              <a:lnSpc>
                <a:spcPct val="100000"/>
              </a:lnSpc>
              <a:spcBef>
                <a:spcPts val="0"/>
              </a:spcBef>
              <a:buFont typeface="Arial" panose="020B0604020202020204" pitchFamily="34" charset="0"/>
              <a:buChar char="•"/>
            </a:pPr>
            <a:r>
              <a:rPr lang="en-GB" sz="1600" b="1" dirty="0">
                <a:solidFill>
                  <a:srgbClr val="00007D"/>
                </a:solidFill>
              </a:rPr>
              <a:t>Dynamic data structures</a:t>
            </a:r>
          </a:p>
          <a:p>
            <a:pPr marL="857250" lvl="1" indent="-171450" algn="just">
              <a:lnSpc>
                <a:spcPct val="100000"/>
              </a:lnSpc>
              <a:spcBef>
                <a:spcPts val="0"/>
              </a:spcBef>
              <a:buFont typeface="Arial" panose="020B0604020202020204" pitchFamily="34" charset="0"/>
              <a:buChar char="•"/>
            </a:pPr>
            <a:r>
              <a:rPr lang="en-GB" sz="1600" b="1" dirty="0">
                <a:solidFill>
                  <a:srgbClr val="00007D"/>
                </a:solidFill>
              </a:rPr>
              <a:t>Ease of testing and debugging</a:t>
            </a:r>
          </a:p>
          <a:p>
            <a:pPr marL="457200" lvl="0" indent="-228600" rtl="0">
              <a:lnSpc>
                <a:spcPct val="100000"/>
              </a:lnSpc>
              <a:spcBef>
                <a:spcPts val="0"/>
              </a:spcBef>
              <a:spcAft>
                <a:spcPts val="0"/>
              </a:spcAft>
              <a:buFont typeface="Arial" panose="020B0604020202020204" pitchFamily="34" charset="0"/>
              <a:buChar char="•"/>
            </a:pPr>
            <a:endParaRPr lang="en-GB" dirty="0">
              <a:solidFill>
                <a:srgbClr val="434343"/>
              </a:solidFill>
            </a:endParaRPr>
          </a:p>
        </p:txBody>
      </p:sp>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HISTORY OF LUA</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856DEAD6-8BEE-40F7-9299-6A6797C5A870}"/>
              </a:ext>
            </a:extLst>
          </p:cNvPr>
          <p:cNvSpPr>
            <a:spLocks noGrp="1"/>
          </p:cNvSpPr>
          <p:nvPr>
            <p:ph type="body" idx="1"/>
          </p:nvPr>
        </p:nvSpPr>
        <p:spPr>
          <a:xfrm>
            <a:off x="795076" y="805057"/>
            <a:ext cx="6919200" cy="4200532"/>
          </a:xfrm>
        </p:spPr>
        <p:txBody>
          <a:bodyPr/>
          <a:lstStyle/>
          <a:p>
            <a:pPr marL="177800" indent="0" algn="just">
              <a:buNone/>
            </a:pPr>
            <a:r>
              <a:rPr lang="it-IT" dirty="0"/>
              <a:t>A limited set of </a:t>
            </a:r>
            <a:r>
              <a:rPr lang="it-IT" dirty="0" err="1"/>
              <a:t>perations</a:t>
            </a:r>
            <a:r>
              <a:rPr lang="it-IT" dirty="0"/>
              <a:t> can be </a:t>
            </a:r>
            <a:r>
              <a:rPr lang="it-IT" dirty="0" err="1"/>
              <a:t>performed</a:t>
            </a:r>
            <a:r>
              <a:rPr lang="it-IT" dirty="0"/>
              <a:t> on </a:t>
            </a:r>
            <a:r>
              <a:rPr lang="it-IT" dirty="0" err="1"/>
              <a:t>tables</a:t>
            </a:r>
            <a:r>
              <a:rPr lang="it-IT" dirty="0"/>
              <a:t>:</a:t>
            </a:r>
          </a:p>
          <a:p>
            <a:pPr marL="349250" indent="-171450" algn="just">
              <a:buFont typeface="Arial" panose="020B0604020202020204" pitchFamily="34" charset="0"/>
              <a:buChar char="•"/>
            </a:pPr>
            <a:r>
              <a:rPr lang="it-IT" dirty="0" err="1"/>
              <a:t>add</a:t>
            </a:r>
            <a:r>
              <a:rPr lang="it-IT" dirty="0"/>
              <a:t> key-</a:t>
            </a:r>
            <a:r>
              <a:rPr lang="it-IT" dirty="0" err="1"/>
              <a:t>value</a:t>
            </a:r>
            <a:r>
              <a:rPr lang="it-IT" dirty="0"/>
              <a:t> </a:t>
            </a:r>
            <a:r>
              <a:rPr lang="it-IT" dirty="0" err="1"/>
              <a:t>pairs</a:t>
            </a:r>
            <a:endParaRPr lang="it-IT" dirty="0"/>
          </a:p>
          <a:p>
            <a:pPr marL="349250" indent="-171450" algn="just">
              <a:buFont typeface="Arial" panose="020B0604020202020204" pitchFamily="34" charset="0"/>
              <a:buChar char="•"/>
            </a:pPr>
            <a:r>
              <a:rPr lang="it-IT" dirty="0"/>
              <a:t>check the </a:t>
            </a:r>
            <a:r>
              <a:rPr lang="it-IT" dirty="0" err="1"/>
              <a:t>value</a:t>
            </a:r>
            <a:r>
              <a:rPr lang="it-IT" dirty="0"/>
              <a:t> </a:t>
            </a:r>
            <a:r>
              <a:rPr lang="it-IT" dirty="0" err="1"/>
              <a:t>associated</a:t>
            </a:r>
            <a:r>
              <a:rPr lang="it-IT" dirty="0"/>
              <a:t> with a key</a:t>
            </a:r>
          </a:p>
          <a:p>
            <a:pPr marL="349250" indent="-171450" algn="just">
              <a:buFont typeface="Arial" panose="020B0604020202020204" pitchFamily="34" charset="0"/>
              <a:buChar char="•"/>
            </a:pPr>
            <a:r>
              <a:rPr lang="it-IT" dirty="0"/>
              <a:t>Traverse </a:t>
            </a:r>
            <a:r>
              <a:rPr lang="it-IT" dirty="0" err="1"/>
              <a:t>all</a:t>
            </a:r>
            <a:r>
              <a:rPr lang="it-IT" dirty="0"/>
              <a:t> key-</a:t>
            </a:r>
            <a:r>
              <a:rPr lang="it-IT" dirty="0" err="1"/>
              <a:t>value</a:t>
            </a:r>
            <a:r>
              <a:rPr lang="it-IT" dirty="0"/>
              <a:t> </a:t>
            </a:r>
            <a:r>
              <a:rPr lang="it-IT" dirty="0" err="1"/>
              <a:t>pairs</a:t>
            </a:r>
            <a:endParaRPr lang="it-IT" dirty="0"/>
          </a:p>
          <a:p>
            <a:pPr marL="177800" indent="0" algn="just">
              <a:buNone/>
            </a:pPr>
            <a:endParaRPr lang="en-GB" dirty="0"/>
          </a:p>
          <a:p>
            <a:pPr marL="177800" indent="0" algn="just">
              <a:buNone/>
            </a:pPr>
            <a:r>
              <a:rPr lang="en-GB" dirty="0"/>
              <a:t>What about adding tables, compare tables, divide tables and so on?</a:t>
            </a:r>
          </a:p>
          <a:p>
            <a:pPr marL="177800" indent="0" algn="just">
              <a:buNone/>
            </a:pPr>
            <a:r>
              <a:rPr lang="en-GB" dirty="0"/>
              <a:t>It is not possible natively, unless…</a:t>
            </a:r>
            <a:r>
              <a:rPr lang="en-GB" dirty="0" err="1"/>
              <a:t>metatables</a:t>
            </a:r>
            <a:r>
              <a:rPr lang="en-GB" dirty="0"/>
              <a:t> are used.</a:t>
            </a:r>
          </a:p>
          <a:p>
            <a:pPr marL="177800" indent="0" algn="just">
              <a:buNone/>
            </a:pPr>
            <a:endParaRPr lang="en-GB" dirty="0"/>
          </a:p>
          <a:p>
            <a:pPr marL="177800" indent="0" algn="just">
              <a:buNone/>
            </a:pPr>
            <a:r>
              <a:rPr lang="en-GB" dirty="0"/>
              <a:t>Similar to overloading operators for classes in C++.</a:t>
            </a:r>
          </a:p>
          <a:p>
            <a:pPr marL="177800" indent="0" algn="just">
              <a:buNone/>
            </a:pPr>
            <a:endParaRPr lang="en-GB" dirty="0"/>
          </a:p>
          <a:p>
            <a:pPr marL="177800" indent="0" algn="just">
              <a:buNone/>
            </a:pPr>
            <a:r>
              <a:rPr lang="en-GB" dirty="0" err="1"/>
              <a:t>Metatables</a:t>
            </a:r>
            <a:r>
              <a:rPr lang="en-GB" dirty="0"/>
              <a:t> allow to change the behaviour of a table. If we want to add two tables following a specific logic, it is possible to define a </a:t>
            </a:r>
            <a:r>
              <a:rPr lang="en-GB" dirty="0" err="1"/>
              <a:t>metatable</a:t>
            </a:r>
            <a:r>
              <a:rPr lang="en-GB" dirty="0"/>
              <a:t> for one of the two tables (or both) containing a metamethod called __add.</a:t>
            </a:r>
          </a:p>
          <a:p>
            <a:pPr marL="177800" indent="0" algn="just">
              <a:buNone/>
            </a:pPr>
            <a:endParaRPr lang="en-GB" dirty="0"/>
          </a:p>
          <a:p>
            <a:pPr marL="177800" indent="0" algn="just">
              <a:buNone/>
            </a:pPr>
            <a:r>
              <a:rPr lang="en-GB" dirty="0"/>
              <a:t>If Lua finds __add when trying to add two tables, the corresponding metamethod is called to compute the sum. The order is decided based on the operands (if __add defined by first operand, use it, if not, use __add of second, if neither have __add Lua raises an error.</a:t>
            </a:r>
          </a:p>
          <a:p>
            <a:pPr marL="177800" indent="0" algn="just">
              <a:buNone/>
            </a:pPr>
            <a:endParaRPr lang="en-GB" dirty="0"/>
          </a:p>
          <a:p>
            <a:pPr marL="177800" indent="0" algn="just">
              <a:buNone/>
            </a:pPr>
            <a:r>
              <a:rPr lang="en-GB" dirty="0"/>
              <a:t>Each table in Lua may have its own </a:t>
            </a:r>
            <a:r>
              <a:rPr lang="en-GB" dirty="0" err="1"/>
              <a:t>metatable</a:t>
            </a:r>
            <a:r>
              <a:rPr lang="en-GB" dirty="0"/>
              <a:t>. By default, newly created table have no </a:t>
            </a:r>
            <a:r>
              <a:rPr lang="en-GB" dirty="0" err="1"/>
              <a:t>metatables</a:t>
            </a:r>
            <a:r>
              <a:rPr lang="en-GB" dirty="0"/>
              <a:t>.</a:t>
            </a:r>
          </a:p>
          <a:p>
            <a:pPr marL="177800" indent="0" algn="just">
              <a:buNone/>
            </a:pPr>
            <a:r>
              <a:rPr lang="en-GB" dirty="0"/>
              <a:t>Any table can be the </a:t>
            </a:r>
            <a:r>
              <a:rPr lang="en-GB" dirty="0" err="1"/>
              <a:t>metatable</a:t>
            </a:r>
            <a:r>
              <a:rPr lang="en-GB" dirty="0"/>
              <a:t> of any other table</a:t>
            </a:r>
          </a:p>
          <a:p>
            <a:pPr marL="177800" indent="0" algn="just">
              <a:buNone/>
            </a:pPr>
            <a:endParaRPr lang="en-GB" dirty="0"/>
          </a:p>
          <a:p>
            <a:pPr marL="177800" indent="0">
              <a:buNone/>
            </a:pPr>
            <a:endParaRPr lang="it-IT" dirty="0"/>
          </a:p>
        </p:txBody>
      </p:sp>
      <p:sp>
        <p:nvSpPr>
          <p:cNvPr id="3" name="Titolo 2">
            <a:extLst>
              <a:ext uri="{FF2B5EF4-FFF2-40B4-BE49-F238E27FC236}">
                <a16:creationId xmlns:a16="http://schemas.microsoft.com/office/drawing/2014/main" id="{FE987E0B-23F3-4DC6-9C57-FA5655CC2727}"/>
              </a:ext>
            </a:extLst>
          </p:cNvPr>
          <p:cNvSpPr>
            <a:spLocks noGrp="1"/>
          </p:cNvSpPr>
          <p:nvPr>
            <p:ph type="ctrTitle"/>
          </p:nvPr>
        </p:nvSpPr>
        <p:spPr/>
        <p:txBody>
          <a:bodyPr/>
          <a:lstStyle/>
          <a:p>
            <a:r>
              <a:rPr lang="en-GB" dirty="0"/>
              <a:t>Metamethods</a:t>
            </a:r>
          </a:p>
        </p:txBody>
      </p:sp>
      <p:pic>
        <p:nvPicPr>
          <p:cNvPr id="9" name="Immagine 8" descr="Immagine che contiene testo&#10;&#10;Descrizione generata automaticamente">
            <a:extLst>
              <a:ext uri="{FF2B5EF4-FFF2-40B4-BE49-F238E27FC236}">
                <a16:creationId xmlns:a16="http://schemas.microsoft.com/office/drawing/2014/main" id="{5F9E9030-2815-4C02-BEC5-5E31678CE633}"/>
              </a:ext>
            </a:extLst>
          </p:cNvPr>
          <p:cNvPicPr>
            <a:picLocks noChangeAspect="1"/>
          </p:cNvPicPr>
          <p:nvPr/>
        </p:nvPicPr>
        <p:blipFill>
          <a:blip r:embed="rId2"/>
          <a:stretch>
            <a:fillRect/>
          </a:stretch>
        </p:blipFill>
        <p:spPr>
          <a:xfrm>
            <a:off x="5609186" y="59047"/>
            <a:ext cx="3139925" cy="1801719"/>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43C5F39C-D305-40F5-9B35-6E6B65CC1340}"/>
              </a:ext>
            </a:extLst>
          </p:cNvPr>
          <p:cNvPicPr>
            <a:picLocks noChangeAspect="1"/>
          </p:cNvPicPr>
          <p:nvPr/>
        </p:nvPicPr>
        <p:blipFill>
          <a:blip r:embed="rId3"/>
          <a:stretch>
            <a:fillRect/>
          </a:stretch>
        </p:blipFill>
        <p:spPr>
          <a:xfrm>
            <a:off x="5810534" y="1084666"/>
            <a:ext cx="2737228" cy="1801720"/>
          </a:xfrm>
          <a:prstGeom prst="rect">
            <a:avLst/>
          </a:prstGeom>
        </p:spPr>
      </p:pic>
    </p:spTree>
    <p:extLst>
      <p:ext uri="{BB962C8B-B14F-4D97-AF65-F5344CB8AC3E}">
        <p14:creationId xmlns:p14="http://schemas.microsoft.com/office/powerpoint/2010/main" val="3401632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44AA9DD-013F-4E0C-99F2-1A4A8D7A5772}"/>
              </a:ext>
            </a:extLst>
          </p:cNvPr>
          <p:cNvSpPr>
            <a:spLocks noGrp="1"/>
          </p:cNvSpPr>
          <p:nvPr>
            <p:ph type="ctrTitle"/>
          </p:nvPr>
        </p:nvSpPr>
        <p:spPr>
          <a:xfrm>
            <a:off x="1269391" y="327092"/>
            <a:ext cx="6372073" cy="946200"/>
          </a:xfrm>
        </p:spPr>
        <p:txBody>
          <a:bodyPr/>
          <a:lstStyle/>
          <a:p>
            <a:r>
              <a:rPr lang="it-IT" dirty="0"/>
              <a:t>Running </a:t>
            </a:r>
            <a:r>
              <a:rPr lang="it-IT" dirty="0" err="1"/>
              <a:t>example</a:t>
            </a:r>
            <a:r>
              <a:rPr lang="it-IT" dirty="0"/>
              <a:t> – </a:t>
            </a:r>
            <a:r>
              <a:rPr lang="it-IT" dirty="0" err="1"/>
              <a:t>Arithmetic</a:t>
            </a:r>
            <a:r>
              <a:rPr lang="it-IT" dirty="0"/>
              <a:t> </a:t>
            </a:r>
            <a:r>
              <a:rPr lang="it-IT" dirty="0" err="1"/>
              <a:t>metamethods</a:t>
            </a:r>
            <a:endParaRPr lang="en-GB" dirty="0"/>
          </a:p>
        </p:txBody>
      </p:sp>
      <p:pic>
        <p:nvPicPr>
          <p:cNvPr id="5" name="Immagine 4" descr="Immagine che contiene testo&#10;&#10;Descrizione generata automaticamente">
            <a:extLst>
              <a:ext uri="{FF2B5EF4-FFF2-40B4-BE49-F238E27FC236}">
                <a16:creationId xmlns:a16="http://schemas.microsoft.com/office/drawing/2014/main" id="{3F34F355-E004-4E4A-8640-9B9451495A0D}"/>
              </a:ext>
            </a:extLst>
          </p:cNvPr>
          <p:cNvPicPr>
            <a:picLocks noChangeAspect="1"/>
          </p:cNvPicPr>
          <p:nvPr/>
        </p:nvPicPr>
        <p:blipFill>
          <a:blip r:embed="rId2"/>
          <a:stretch>
            <a:fillRect/>
          </a:stretch>
        </p:blipFill>
        <p:spPr>
          <a:xfrm>
            <a:off x="1981798" y="655824"/>
            <a:ext cx="4947257" cy="4487676"/>
          </a:xfrm>
          <a:prstGeom prst="rect">
            <a:avLst/>
          </a:prstGeom>
        </p:spPr>
      </p:pic>
    </p:spTree>
    <p:extLst>
      <p:ext uri="{BB962C8B-B14F-4D97-AF65-F5344CB8AC3E}">
        <p14:creationId xmlns:p14="http://schemas.microsoft.com/office/powerpoint/2010/main" val="4006217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9FA0CBD9-85B7-461E-B17A-5D0B61C0091D}"/>
              </a:ext>
            </a:extLst>
          </p:cNvPr>
          <p:cNvSpPr>
            <a:spLocks noGrp="1"/>
          </p:cNvSpPr>
          <p:nvPr>
            <p:ph type="ctrTitle"/>
          </p:nvPr>
        </p:nvSpPr>
        <p:spPr/>
        <p:txBody>
          <a:bodyPr/>
          <a:lstStyle/>
          <a:p>
            <a:r>
              <a:rPr lang="it-IT" dirty="0" err="1"/>
              <a:t>What</a:t>
            </a:r>
            <a:r>
              <a:rPr lang="it-IT" dirty="0"/>
              <a:t> I </a:t>
            </a:r>
            <a:r>
              <a:rPr lang="it-IT" dirty="0" err="1"/>
              <a:t>implemented</a:t>
            </a:r>
            <a:endParaRPr lang="en-GB" dirty="0"/>
          </a:p>
        </p:txBody>
      </p:sp>
      <p:pic>
        <p:nvPicPr>
          <p:cNvPr id="5" name="Immagine 4">
            <a:extLst>
              <a:ext uri="{FF2B5EF4-FFF2-40B4-BE49-F238E27FC236}">
                <a16:creationId xmlns:a16="http://schemas.microsoft.com/office/drawing/2014/main" id="{A6B13CC4-0A56-4BD8-B217-4BA9D8A6E43A}"/>
              </a:ext>
            </a:extLst>
          </p:cNvPr>
          <p:cNvPicPr>
            <a:picLocks noChangeAspect="1"/>
          </p:cNvPicPr>
          <p:nvPr/>
        </p:nvPicPr>
        <p:blipFill>
          <a:blip r:embed="rId2"/>
          <a:stretch>
            <a:fillRect/>
          </a:stretch>
        </p:blipFill>
        <p:spPr>
          <a:xfrm>
            <a:off x="2013549" y="1299050"/>
            <a:ext cx="5719572" cy="2619756"/>
          </a:xfrm>
          <a:prstGeom prst="rect">
            <a:avLst/>
          </a:prstGeom>
        </p:spPr>
      </p:pic>
    </p:spTree>
    <p:extLst>
      <p:ext uri="{BB962C8B-B14F-4D97-AF65-F5344CB8AC3E}">
        <p14:creationId xmlns:p14="http://schemas.microsoft.com/office/powerpoint/2010/main" val="1209971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3154B9F0-4887-4587-AE3B-ACDC311E0805}"/>
              </a:ext>
            </a:extLst>
          </p:cNvPr>
          <p:cNvPicPr>
            <a:picLocks noChangeAspect="1"/>
          </p:cNvPicPr>
          <p:nvPr/>
        </p:nvPicPr>
        <p:blipFill>
          <a:blip r:embed="rId2"/>
          <a:stretch>
            <a:fillRect/>
          </a:stretch>
        </p:blipFill>
        <p:spPr>
          <a:xfrm>
            <a:off x="1712214" y="810006"/>
            <a:ext cx="5719572" cy="3523488"/>
          </a:xfrm>
          <a:prstGeom prst="rect">
            <a:avLst/>
          </a:prstGeom>
        </p:spPr>
      </p:pic>
    </p:spTree>
    <p:extLst>
      <p:ext uri="{BB962C8B-B14F-4D97-AF65-F5344CB8AC3E}">
        <p14:creationId xmlns:p14="http://schemas.microsoft.com/office/powerpoint/2010/main" val="3188015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094576ED-5C82-4531-BDE6-3902432739A5}"/>
              </a:ext>
            </a:extLst>
          </p:cNvPr>
          <p:cNvPicPr>
            <a:picLocks noChangeAspect="1"/>
          </p:cNvPicPr>
          <p:nvPr/>
        </p:nvPicPr>
        <p:blipFill>
          <a:blip r:embed="rId2"/>
          <a:stretch>
            <a:fillRect/>
          </a:stretch>
        </p:blipFill>
        <p:spPr>
          <a:xfrm>
            <a:off x="1712214" y="339852"/>
            <a:ext cx="5719572" cy="4463796"/>
          </a:xfrm>
          <a:prstGeom prst="rect">
            <a:avLst/>
          </a:prstGeom>
        </p:spPr>
      </p:pic>
    </p:spTree>
    <p:extLst>
      <p:ext uri="{BB962C8B-B14F-4D97-AF65-F5344CB8AC3E}">
        <p14:creationId xmlns:p14="http://schemas.microsoft.com/office/powerpoint/2010/main" val="2923010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llaDiTesto 10">
            <a:extLst>
              <a:ext uri="{FF2B5EF4-FFF2-40B4-BE49-F238E27FC236}">
                <a16:creationId xmlns:a16="http://schemas.microsoft.com/office/drawing/2014/main" id="{55A77415-8CE4-4D07-B479-F21BF468F0D4}"/>
              </a:ext>
            </a:extLst>
          </p:cNvPr>
          <p:cNvSpPr txBox="1"/>
          <p:nvPr/>
        </p:nvSpPr>
        <p:spPr>
          <a:xfrm>
            <a:off x="2286000" y="1787370"/>
            <a:ext cx="4572000" cy="1569660"/>
          </a:xfrm>
          <a:prstGeom prst="rect">
            <a:avLst/>
          </a:prstGeom>
          <a:noFill/>
        </p:spPr>
        <p:txBody>
          <a:bodyPr wrap="square">
            <a:spAutoFit/>
          </a:bodyPr>
          <a:lstStyle/>
          <a:p>
            <a:r>
              <a:rPr lang="en-GB" sz="1200" b="1" dirty="0">
                <a:solidFill>
                  <a:srgbClr val="002060"/>
                </a:solidFill>
                <a:effectLst/>
                <a:latin typeface="Arial" panose="020B0604020202020204" pitchFamily="34" charset="0"/>
                <a:ea typeface="Times New Roman" panose="02020603050405020304" pitchFamily="18" charset="0"/>
              </a:rPr>
              <a:t>Instructions:</a:t>
            </a:r>
            <a:endParaRPr lang="en-GB" sz="16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GB" sz="1400" dirty="0">
                <a:solidFill>
                  <a:srgbClr val="002060"/>
                </a:solidFill>
                <a:effectLst/>
                <a:latin typeface="Calibri" panose="020F0502020204030204" pitchFamily="34" charset="0"/>
                <a:ea typeface="Times New Roman" panose="02020603050405020304" pitchFamily="18" charset="0"/>
              </a:rPr>
              <a:t>Declaration and inline initialization local and global variables</a:t>
            </a:r>
            <a:endParaRPr lang="en-GB" sz="16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GB" sz="1400" dirty="0">
                <a:solidFill>
                  <a:srgbClr val="002060"/>
                </a:solidFill>
                <a:effectLst/>
                <a:latin typeface="Calibri" panose="020F0502020204030204" pitchFamily="34" charset="0"/>
                <a:ea typeface="Times New Roman" panose="02020603050405020304" pitchFamily="18" charset="0"/>
              </a:rPr>
              <a:t>Assignment to local or global variables</a:t>
            </a:r>
            <a:endParaRPr lang="en-GB" sz="16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GB" sz="1400" dirty="0">
                <a:solidFill>
                  <a:srgbClr val="002060"/>
                </a:solidFill>
                <a:effectLst/>
                <a:latin typeface="Calibri" panose="020F0502020204030204" pitchFamily="34" charset="0"/>
                <a:ea typeface="Times New Roman" panose="02020603050405020304" pitchFamily="18" charset="0"/>
              </a:rPr>
              <a:t>return statement</a:t>
            </a:r>
            <a:endParaRPr lang="en-GB" sz="16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GB" sz="1400" dirty="0">
                <a:solidFill>
                  <a:srgbClr val="002060"/>
                </a:solidFill>
                <a:effectLst/>
                <a:latin typeface="Calibri" panose="020F0502020204030204" pitchFamily="34" charset="0"/>
                <a:ea typeface="Times New Roman" panose="02020603050405020304" pitchFamily="18" charset="0"/>
              </a:rPr>
              <a:t>function call</a:t>
            </a:r>
            <a:endParaRPr lang="en-GB" sz="16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GB" sz="1400" dirty="0">
                <a:solidFill>
                  <a:srgbClr val="002060"/>
                </a:solidFill>
                <a:effectLst/>
                <a:latin typeface="Calibri" panose="020F0502020204030204" pitchFamily="34" charset="0"/>
                <a:ea typeface="Times New Roman" panose="02020603050405020304" pitchFamily="18" charset="0"/>
              </a:rPr>
              <a:t>expression</a:t>
            </a:r>
            <a:endParaRPr lang="en-GB"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70139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8951C43A-BE90-486A-9A5F-D7CCD4442681}"/>
              </a:ext>
            </a:extLst>
          </p:cNvPr>
          <p:cNvPicPr>
            <a:picLocks noChangeAspect="1"/>
          </p:cNvPicPr>
          <p:nvPr/>
        </p:nvPicPr>
        <p:blipFill>
          <a:blip r:embed="rId2"/>
          <a:stretch>
            <a:fillRect/>
          </a:stretch>
        </p:blipFill>
        <p:spPr>
          <a:xfrm>
            <a:off x="2092431" y="190800"/>
            <a:ext cx="5527937" cy="5143500"/>
          </a:xfrm>
          <a:prstGeom prst="rect">
            <a:avLst/>
          </a:prstGeom>
        </p:spPr>
      </p:pic>
    </p:spTree>
    <p:extLst>
      <p:ext uri="{BB962C8B-B14F-4D97-AF65-F5344CB8AC3E}">
        <p14:creationId xmlns:p14="http://schemas.microsoft.com/office/powerpoint/2010/main" val="2774422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0EFF4E64-1F25-41A2-941B-E0922F1D1E05}"/>
              </a:ext>
            </a:extLst>
          </p:cNvPr>
          <p:cNvSpPr>
            <a:spLocks noGrp="1"/>
          </p:cNvSpPr>
          <p:nvPr>
            <p:ph type="body" idx="1"/>
          </p:nvPr>
        </p:nvSpPr>
        <p:spPr>
          <a:xfrm>
            <a:off x="442250" y="895800"/>
            <a:ext cx="6919200" cy="3510600"/>
          </a:xfrm>
        </p:spPr>
        <p:txBody>
          <a:bodyPr/>
          <a:lstStyle/>
          <a:p>
            <a:pPr marL="349250" indent="-171450">
              <a:buFont typeface="Arial" panose="020B0604020202020204" pitchFamily="34" charset="0"/>
              <a:buChar char="•"/>
            </a:pPr>
            <a:endParaRPr lang="en-GB" dirty="0"/>
          </a:p>
          <a:p>
            <a:pPr marL="463550" indent="-285750">
              <a:buFont typeface="Arial" panose="020B0604020202020204" pitchFamily="34" charset="0"/>
              <a:buChar char="•"/>
            </a:pPr>
            <a:r>
              <a:rPr lang="en-GB" sz="1600" b="0" i="0" u="none" strike="noStrike" dirty="0">
                <a:effectLst/>
                <a:latin typeface="Helvetica" panose="020B0604020202020204" pitchFamily="34" charset="0"/>
                <a:hlinkClick r:id="rId2">
                  <a:extLst>
                    <a:ext uri="{A12FA001-AC4F-418D-AE19-62706E023703}">
                      <ahyp:hlinkClr xmlns:ahyp="http://schemas.microsoft.com/office/drawing/2018/hyperlinkcolor" val="tx"/>
                    </a:ext>
                  </a:extLst>
                </a:hlinkClick>
              </a:rPr>
              <a:t>Programming in Lua</a:t>
            </a:r>
            <a:endParaRPr lang="en-GB" sz="1600" b="0" i="0" u="none" strike="noStrike" dirty="0">
              <a:effectLst/>
              <a:latin typeface="Helvetica" panose="020B0604020202020204" pitchFamily="34" charset="0"/>
            </a:endParaRPr>
          </a:p>
          <a:p>
            <a:pPr marL="177800" indent="0">
              <a:buNone/>
            </a:pPr>
            <a:r>
              <a:rPr lang="en-GB" sz="1600" dirty="0">
                <a:latin typeface="Helvetica" panose="020B0604020202020204" pitchFamily="34" charset="0"/>
              </a:rPr>
              <a:t>     </a:t>
            </a:r>
            <a:r>
              <a:rPr lang="en-GB" sz="1600" b="0" i="0" dirty="0">
                <a:effectLst/>
                <a:latin typeface="Helvetica" panose="020B0604020202020204" pitchFamily="34" charset="0"/>
              </a:rPr>
              <a:t>by Roberto </a:t>
            </a:r>
            <a:r>
              <a:rPr lang="en-GB" sz="1600" b="0" i="0" dirty="0" err="1">
                <a:effectLst/>
                <a:latin typeface="Helvetica" panose="020B0604020202020204" pitchFamily="34" charset="0"/>
              </a:rPr>
              <a:t>Ierusalimschy</a:t>
            </a:r>
            <a:br>
              <a:rPr lang="en-GB" sz="1600" b="0" i="0" dirty="0">
                <a:effectLst/>
                <a:latin typeface="Helvetica" panose="020B0604020202020204" pitchFamily="34" charset="0"/>
              </a:rPr>
            </a:br>
            <a:r>
              <a:rPr lang="en-GB" sz="1600" b="0" i="0" dirty="0">
                <a:effectLst/>
                <a:latin typeface="Helvetica" panose="020B0604020202020204" pitchFamily="34" charset="0"/>
              </a:rPr>
              <a:t>     Lua.org, December 2003</a:t>
            </a:r>
            <a:br>
              <a:rPr lang="en-GB" sz="1600" b="0" i="0" dirty="0">
                <a:effectLst/>
                <a:latin typeface="Helvetica" panose="020B0604020202020204" pitchFamily="34" charset="0"/>
              </a:rPr>
            </a:br>
            <a:r>
              <a:rPr lang="en-GB" sz="1600" b="0" i="0" dirty="0">
                <a:effectLst/>
                <a:latin typeface="Helvetica" panose="020B0604020202020204" pitchFamily="34" charset="0"/>
              </a:rPr>
              <a:t>     ISBN 8590379817</a:t>
            </a:r>
            <a:endParaRPr lang="en-GB" sz="1600" dirty="0"/>
          </a:p>
        </p:txBody>
      </p:sp>
      <p:sp>
        <p:nvSpPr>
          <p:cNvPr id="3" name="Titolo 2">
            <a:extLst>
              <a:ext uri="{FF2B5EF4-FFF2-40B4-BE49-F238E27FC236}">
                <a16:creationId xmlns:a16="http://schemas.microsoft.com/office/drawing/2014/main" id="{005F4AE1-999E-4DC5-836D-7B911C239454}"/>
              </a:ext>
            </a:extLst>
          </p:cNvPr>
          <p:cNvSpPr>
            <a:spLocks noGrp="1"/>
          </p:cNvSpPr>
          <p:nvPr>
            <p:ph type="ctrTitle"/>
          </p:nvPr>
        </p:nvSpPr>
        <p:spPr/>
        <p:txBody>
          <a:bodyPr/>
          <a:lstStyle/>
          <a:p>
            <a:r>
              <a:rPr lang="it-IT" dirty="0" err="1"/>
              <a:t>References</a:t>
            </a:r>
            <a:br>
              <a:rPr lang="it-IT" dirty="0"/>
            </a:br>
            <a:endParaRPr lang="en-GB" dirty="0"/>
          </a:p>
        </p:txBody>
      </p:sp>
    </p:spTree>
    <p:extLst>
      <p:ext uri="{BB962C8B-B14F-4D97-AF65-F5344CB8AC3E}">
        <p14:creationId xmlns:p14="http://schemas.microsoft.com/office/powerpoint/2010/main" val="91138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B981EC9D-D79B-48A1-B296-9C651078B0BB}"/>
              </a:ext>
            </a:extLst>
          </p:cNvPr>
          <p:cNvSpPr>
            <a:spLocks noGrp="1"/>
          </p:cNvSpPr>
          <p:nvPr>
            <p:ph type="ctrTitle"/>
          </p:nvPr>
        </p:nvSpPr>
        <p:spPr>
          <a:xfrm>
            <a:off x="1836696" y="30732"/>
            <a:ext cx="5214300" cy="946200"/>
          </a:xfrm>
        </p:spPr>
        <p:txBody>
          <a:bodyPr/>
          <a:lstStyle/>
          <a:p>
            <a:r>
              <a:rPr lang="it-IT" dirty="0" err="1"/>
              <a:t>Lua</a:t>
            </a:r>
            <a:r>
              <a:rPr lang="it-IT" dirty="0"/>
              <a:t> </a:t>
            </a:r>
            <a:r>
              <a:rPr lang="it-IT" dirty="0" err="1"/>
              <a:t>integration</a:t>
            </a:r>
            <a:r>
              <a:rPr lang="it-IT" dirty="0"/>
              <a:t> in C</a:t>
            </a:r>
            <a:endParaRPr lang="en-GB" dirty="0"/>
          </a:p>
        </p:txBody>
      </p:sp>
      <p:pic>
        <p:nvPicPr>
          <p:cNvPr id="5" name="Immagine 4" descr="Immagine che contiene testo&#10;&#10;Descrizione generata automaticamente">
            <a:extLst>
              <a:ext uri="{FF2B5EF4-FFF2-40B4-BE49-F238E27FC236}">
                <a16:creationId xmlns:a16="http://schemas.microsoft.com/office/drawing/2014/main" id="{A8EF35C3-0001-4ABD-AF30-D76EC541F635}"/>
              </a:ext>
            </a:extLst>
          </p:cNvPr>
          <p:cNvPicPr>
            <a:picLocks noChangeAspect="1"/>
          </p:cNvPicPr>
          <p:nvPr/>
        </p:nvPicPr>
        <p:blipFill>
          <a:blip r:embed="rId2"/>
          <a:stretch>
            <a:fillRect/>
          </a:stretch>
        </p:blipFill>
        <p:spPr>
          <a:xfrm>
            <a:off x="1836696" y="238990"/>
            <a:ext cx="5121488" cy="5143500"/>
          </a:xfrm>
          <a:prstGeom prst="rect">
            <a:avLst/>
          </a:prstGeom>
        </p:spPr>
      </p:pic>
    </p:spTree>
    <p:extLst>
      <p:ext uri="{BB962C8B-B14F-4D97-AF65-F5344CB8AC3E}">
        <p14:creationId xmlns:p14="http://schemas.microsoft.com/office/powerpoint/2010/main" val="571881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GB" sz="1800" b="1" dirty="0">
              <a:solidFill>
                <a:srgbClr val="002060"/>
              </a:solidFill>
            </a:endParaRPr>
          </a:p>
          <a:p>
            <a:pPr marL="0" lvl="0" indent="0" algn="l" rtl="0">
              <a:spcBef>
                <a:spcPts val="0"/>
              </a:spcBef>
              <a:spcAft>
                <a:spcPts val="0"/>
              </a:spcAft>
              <a:buNone/>
            </a:pPr>
            <a:endParaRPr lang="en-GB" sz="1800" b="1" dirty="0">
              <a:solidFill>
                <a:srgbClr val="002060"/>
              </a:solidFill>
            </a:endParaRPr>
          </a:p>
          <a:p>
            <a:pPr marL="285750" lvl="0" indent="-285750" algn="l" rtl="0">
              <a:spcBef>
                <a:spcPts val="0"/>
              </a:spcBef>
              <a:spcAft>
                <a:spcPts val="0"/>
              </a:spcAft>
              <a:buFont typeface="Arial" panose="020B0604020202020204" pitchFamily="34" charset="0"/>
              <a:buChar char="•"/>
            </a:pPr>
            <a:r>
              <a:rPr lang="en-GB" sz="1800" dirty="0"/>
              <a:t>Game Programming (CryEngine, Angry Birds, World of Warcraft…)</a:t>
            </a:r>
          </a:p>
          <a:p>
            <a:pPr marL="285750" lvl="0" indent="-285750" algn="l" rtl="0">
              <a:spcBef>
                <a:spcPts val="0"/>
              </a:spcBef>
              <a:spcAft>
                <a:spcPts val="0"/>
              </a:spcAft>
              <a:buFont typeface="Arial" panose="020B0604020202020204" pitchFamily="34" charset="0"/>
              <a:buChar char="•"/>
            </a:pPr>
            <a:r>
              <a:rPr lang="en-GB" sz="1800" dirty="0"/>
              <a:t>Scripting in Standalone Applications (Adobe’s Photoshop Lightroom)</a:t>
            </a:r>
          </a:p>
          <a:p>
            <a:pPr marL="285750" lvl="0" indent="-285750" algn="l" rtl="0">
              <a:spcBef>
                <a:spcPts val="0"/>
              </a:spcBef>
              <a:spcAft>
                <a:spcPts val="0"/>
              </a:spcAft>
              <a:buFont typeface="Arial" panose="020B0604020202020204" pitchFamily="34" charset="0"/>
              <a:buChar char="•"/>
            </a:pPr>
            <a:r>
              <a:rPr lang="en-GB" sz="1800" dirty="0"/>
              <a:t>Scripting in Web</a:t>
            </a:r>
          </a:p>
          <a:p>
            <a:pPr marL="285750" lvl="0" indent="-285750" algn="l" rtl="0">
              <a:spcBef>
                <a:spcPts val="0"/>
              </a:spcBef>
              <a:spcAft>
                <a:spcPts val="0"/>
              </a:spcAft>
              <a:buFont typeface="Arial" panose="020B0604020202020204" pitchFamily="34" charset="0"/>
              <a:buChar char="•"/>
            </a:pPr>
            <a:r>
              <a:rPr lang="en-GB" sz="1800" dirty="0"/>
              <a:t>Extensions and add-ons for databases like MySQL Proxy and</a:t>
            </a:r>
          </a:p>
          <a:p>
            <a:pPr marL="285750" lvl="0" indent="-285750" algn="l" rtl="0">
              <a:spcBef>
                <a:spcPts val="0"/>
              </a:spcBef>
              <a:spcAft>
                <a:spcPts val="0"/>
              </a:spcAft>
              <a:buFont typeface="Arial" panose="020B0604020202020204" pitchFamily="34" charset="0"/>
              <a:buChar char="•"/>
            </a:pPr>
            <a:r>
              <a:rPr lang="en-GB" sz="1800" dirty="0"/>
              <a:t>MySQL </a:t>
            </a:r>
            <a:r>
              <a:rPr lang="en-GB" sz="1800" dirty="0" err="1"/>
              <a:t>WorkBench</a:t>
            </a:r>
            <a:endParaRPr lang="en-GB" sz="1800" dirty="0"/>
          </a:p>
          <a:p>
            <a:pPr marL="285750" lvl="0" indent="-285750" algn="l" rtl="0">
              <a:spcBef>
                <a:spcPts val="0"/>
              </a:spcBef>
              <a:spcAft>
                <a:spcPts val="0"/>
              </a:spcAft>
              <a:buFont typeface="Arial" panose="020B0604020202020204" pitchFamily="34" charset="0"/>
              <a:buChar char="•"/>
            </a:pPr>
            <a:r>
              <a:rPr lang="en-GB" sz="1800" dirty="0"/>
              <a:t>Security systems like Intrusion Detection System.</a:t>
            </a:r>
          </a:p>
        </p:txBody>
      </p:sp>
      <p:sp>
        <p:nvSpPr>
          <p:cNvPr id="6" name="Titolo 5">
            <a:extLst>
              <a:ext uri="{FF2B5EF4-FFF2-40B4-BE49-F238E27FC236}">
                <a16:creationId xmlns:a16="http://schemas.microsoft.com/office/drawing/2014/main" id="{77D0594A-2392-4530-A213-0CB965A57BD3}"/>
              </a:ext>
            </a:extLst>
          </p:cNvPr>
          <p:cNvSpPr>
            <a:spLocks noGrp="1"/>
          </p:cNvSpPr>
          <p:nvPr>
            <p:ph type="ctrTitle"/>
          </p:nvPr>
        </p:nvSpPr>
        <p:spPr/>
        <p:txBody>
          <a:bodyPr/>
          <a:lstStyle/>
          <a:p>
            <a:r>
              <a:rPr lang="en-GB" sz="2400" b="1" dirty="0"/>
              <a:t>Some Uses of Lua:</a:t>
            </a:r>
            <a:br>
              <a:rPr lang="en-GB" sz="2400" b="1" dirty="0">
                <a:solidFill>
                  <a:srgbClr val="002060"/>
                </a:solidFill>
              </a:rPr>
            </a:br>
            <a:endParaRPr lang="en-GB"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D59366C-8EAA-47F7-9236-E8CAF022F29A}"/>
              </a:ext>
            </a:extLst>
          </p:cNvPr>
          <p:cNvSpPr>
            <a:spLocks noGrp="1"/>
          </p:cNvSpPr>
          <p:nvPr>
            <p:ph type="body" idx="1"/>
          </p:nvPr>
        </p:nvSpPr>
        <p:spPr>
          <a:xfrm>
            <a:off x="818696" y="1280050"/>
            <a:ext cx="6919200" cy="3510600"/>
          </a:xfrm>
        </p:spPr>
        <p:txBody>
          <a:bodyPr/>
          <a:lstStyle/>
          <a:p>
            <a:pPr marL="177800" indent="0" algn="just">
              <a:buNone/>
            </a:pPr>
            <a:r>
              <a:rPr lang="en-GB" b="1" i="1" dirty="0"/>
              <a:t>What does it mean Lua? Is it a noun?</a:t>
            </a:r>
          </a:p>
          <a:p>
            <a:pPr marL="177800" indent="0" algn="just">
              <a:buNone/>
            </a:pPr>
            <a:r>
              <a:rPr lang="en-GB" dirty="0"/>
              <a:t>"Lua" (pronounced LOO-ah) means "Moon" in Portuguese.</a:t>
            </a:r>
          </a:p>
          <a:p>
            <a:pPr marL="177800" indent="0" algn="just">
              <a:buNone/>
            </a:pPr>
            <a:endParaRPr lang="en-GB" dirty="0"/>
          </a:p>
          <a:p>
            <a:pPr marL="177800" indent="0" algn="just">
              <a:buNone/>
            </a:pPr>
            <a:r>
              <a:rPr lang="en-GB" b="1" i="1" dirty="0"/>
              <a:t>Is Lua fast?</a:t>
            </a:r>
          </a:p>
          <a:p>
            <a:pPr marL="177800" indent="0" algn="just">
              <a:buNone/>
            </a:pPr>
            <a:r>
              <a:rPr lang="en-GB" dirty="0"/>
              <a:t>Lua has a deserved reputation for performance. To claim to be "as fast as Lua" is an aspiration of other scripting languages.</a:t>
            </a:r>
          </a:p>
          <a:p>
            <a:pPr marL="177800" indent="0" algn="just">
              <a:buNone/>
            </a:pPr>
            <a:endParaRPr lang="en-GB" b="1" i="1" dirty="0"/>
          </a:p>
          <a:p>
            <a:pPr marL="177800" indent="0" algn="just">
              <a:buNone/>
            </a:pPr>
            <a:r>
              <a:rPr lang="en-GB" b="1" i="1" dirty="0"/>
              <a:t>Is Lua compiled or interpreted?</a:t>
            </a:r>
          </a:p>
          <a:p>
            <a:pPr marL="177800" indent="0" algn="just">
              <a:buNone/>
            </a:pPr>
            <a:r>
              <a:rPr lang="en-GB" dirty="0"/>
              <a:t>Lua programs are not interpreted directly from the textual Lua file, but are compiled into Lua bytecode, which is then run on the Lua virtual machine. The compilation process is typically invisible to the user and is performed during run-time. Then, Lua bytecode is interpreted. For the end-user, Lua can be considered as an interpreted language, but looking closely, it is compiled (and then interpreted).</a:t>
            </a:r>
          </a:p>
          <a:p>
            <a:pPr marL="177800" indent="0">
              <a:buNone/>
            </a:pPr>
            <a:endParaRPr lang="en-GB" dirty="0"/>
          </a:p>
        </p:txBody>
      </p:sp>
      <p:sp>
        <p:nvSpPr>
          <p:cNvPr id="3" name="Titolo 2">
            <a:extLst>
              <a:ext uri="{FF2B5EF4-FFF2-40B4-BE49-F238E27FC236}">
                <a16:creationId xmlns:a16="http://schemas.microsoft.com/office/drawing/2014/main" id="{23E73002-D016-4DDA-A779-B871024070AE}"/>
              </a:ext>
            </a:extLst>
          </p:cNvPr>
          <p:cNvSpPr>
            <a:spLocks noGrp="1"/>
          </p:cNvSpPr>
          <p:nvPr>
            <p:ph type="ctrTitle"/>
          </p:nvPr>
        </p:nvSpPr>
        <p:spPr/>
        <p:txBody>
          <a:bodyPr/>
          <a:lstStyle/>
          <a:p>
            <a:r>
              <a:rPr lang="it-IT" dirty="0"/>
              <a:t>Info on </a:t>
            </a:r>
            <a:r>
              <a:rPr lang="it-IT" dirty="0" err="1"/>
              <a:t>Lua</a:t>
            </a:r>
            <a:br>
              <a:rPr lang="it-IT" dirty="0"/>
            </a:br>
            <a:endParaRPr lang="en-GB" dirty="0"/>
          </a:p>
        </p:txBody>
      </p:sp>
    </p:spTree>
    <p:extLst>
      <p:ext uri="{BB962C8B-B14F-4D97-AF65-F5344CB8AC3E}">
        <p14:creationId xmlns:p14="http://schemas.microsoft.com/office/powerpoint/2010/main" val="2827391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DA14DFBE-692A-475F-8418-BF3DCBA5B8CD}"/>
              </a:ext>
            </a:extLst>
          </p:cNvPr>
          <p:cNvSpPr>
            <a:spLocks noGrp="1"/>
          </p:cNvSpPr>
          <p:nvPr>
            <p:ph type="body" idx="1"/>
          </p:nvPr>
        </p:nvSpPr>
        <p:spPr>
          <a:xfrm>
            <a:off x="825623" y="1074927"/>
            <a:ext cx="6919200" cy="3510600"/>
          </a:xfrm>
        </p:spPr>
        <p:txBody>
          <a:bodyPr/>
          <a:lstStyle/>
          <a:p>
            <a:pPr algn="just">
              <a:buFont typeface="Arial" panose="020B0604020202020204" pitchFamily="34" charset="0"/>
              <a:buChar char="•"/>
            </a:pPr>
            <a:r>
              <a:rPr lang="it-IT" sz="1400" b="1" i="1" dirty="0"/>
              <a:t>Global variables</a:t>
            </a:r>
            <a:r>
              <a:rPr lang="it-IT" dirty="0"/>
              <a:t>: </a:t>
            </a:r>
            <a:r>
              <a:rPr lang="en-GB" sz="1400" dirty="0"/>
              <a:t>all variables are considered global unless explicitly declared as a local.</a:t>
            </a:r>
            <a:endParaRPr lang="it-IT" sz="1400" dirty="0">
              <a:solidFill>
                <a:srgbClr val="002060"/>
              </a:solidFill>
            </a:endParaRPr>
          </a:p>
          <a:p>
            <a:pPr marL="177800" indent="0" algn="just">
              <a:buNone/>
            </a:pPr>
            <a:endParaRPr lang="en-GB" sz="1400" dirty="0"/>
          </a:p>
          <a:p>
            <a:pPr algn="just">
              <a:buFont typeface="Arial" panose="020B0604020202020204" pitchFamily="34" charset="0"/>
              <a:buChar char="•"/>
            </a:pPr>
            <a:r>
              <a:rPr lang="en-GB" sz="1400" b="1" i="1" dirty="0"/>
              <a:t>Local variables</a:t>
            </a:r>
            <a:r>
              <a:rPr lang="en-GB" dirty="0"/>
              <a:t>: </a:t>
            </a:r>
            <a:r>
              <a:rPr lang="en-GB" sz="1400" dirty="0"/>
              <a:t>when the type is specified as local for a variable then its scope is limited with the functions inside their scope.</a:t>
            </a:r>
            <a:endParaRPr lang="en-GB" dirty="0"/>
          </a:p>
        </p:txBody>
      </p:sp>
      <p:sp>
        <p:nvSpPr>
          <p:cNvPr id="3" name="Titolo 2">
            <a:extLst>
              <a:ext uri="{FF2B5EF4-FFF2-40B4-BE49-F238E27FC236}">
                <a16:creationId xmlns:a16="http://schemas.microsoft.com/office/drawing/2014/main" id="{E07A1AB7-6B3E-4917-9AA9-22B9D8743645}"/>
              </a:ext>
            </a:extLst>
          </p:cNvPr>
          <p:cNvSpPr>
            <a:spLocks noGrp="1"/>
          </p:cNvSpPr>
          <p:nvPr>
            <p:ph type="ctrTitle"/>
          </p:nvPr>
        </p:nvSpPr>
        <p:spPr/>
        <p:txBody>
          <a:bodyPr/>
          <a:lstStyle/>
          <a:p>
            <a:r>
              <a:rPr lang="it-IT" sz="2400" b="1" dirty="0"/>
              <a:t>Variables</a:t>
            </a:r>
            <a:br>
              <a:rPr lang="it-IT" sz="2400" b="1" dirty="0"/>
            </a:br>
            <a:endParaRPr lang="en-GB" dirty="0"/>
          </a:p>
        </p:txBody>
      </p:sp>
      <p:pic>
        <p:nvPicPr>
          <p:cNvPr id="12" name="Immagine 11" descr="Immagine che contiene testo&#10;&#10;Descrizione generata automaticamente">
            <a:extLst>
              <a:ext uri="{FF2B5EF4-FFF2-40B4-BE49-F238E27FC236}">
                <a16:creationId xmlns:a16="http://schemas.microsoft.com/office/drawing/2014/main" id="{71D96BCA-C1B3-470B-ABCA-BD6D85D82EA7}"/>
              </a:ext>
            </a:extLst>
          </p:cNvPr>
          <p:cNvPicPr>
            <a:picLocks noChangeAspect="1"/>
          </p:cNvPicPr>
          <p:nvPr/>
        </p:nvPicPr>
        <p:blipFill>
          <a:blip r:embed="rId2"/>
          <a:stretch>
            <a:fillRect/>
          </a:stretch>
        </p:blipFill>
        <p:spPr>
          <a:xfrm>
            <a:off x="2115303" y="2212669"/>
            <a:ext cx="4339839" cy="3135186"/>
          </a:xfrm>
          <a:prstGeom prst="rect">
            <a:avLst/>
          </a:prstGeom>
        </p:spPr>
      </p:pic>
    </p:spTree>
    <p:extLst>
      <p:ext uri="{BB962C8B-B14F-4D97-AF65-F5344CB8AC3E}">
        <p14:creationId xmlns:p14="http://schemas.microsoft.com/office/powerpoint/2010/main" val="1605402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C0C18934-F598-4F38-AB7B-0728BB731925}"/>
              </a:ext>
            </a:extLst>
          </p:cNvPr>
          <p:cNvSpPr>
            <a:spLocks noGrp="1"/>
          </p:cNvSpPr>
          <p:nvPr>
            <p:ph type="body" idx="1"/>
          </p:nvPr>
        </p:nvSpPr>
        <p:spPr>
          <a:xfrm>
            <a:off x="524075" y="1115891"/>
            <a:ext cx="8095849" cy="3942677"/>
          </a:xfrm>
        </p:spPr>
        <p:txBody>
          <a:bodyPr/>
          <a:lstStyle/>
          <a:p>
            <a:pPr marL="349250" indent="-171450" algn="just">
              <a:buFont typeface="Arial" panose="020B0604020202020204" pitchFamily="34" charset="0"/>
              <a:buChar char="•"/>
            </a:pPr>
            <a:r>
              <a:rPr lang="en-GB" dirty="0"/>
              <a:t>Lua is a dynamically typed language. There are no type definitions in the language; each value carries its own type.</a:t>
            </a:r>
          </a:p>
          <a:p>
            <a:pPr marL="349250" indent="-171450" algn="just">
              <a:buFont typeface="Arial" panose="020B0604020202020204" pitchFamily="34" charset="0"/>
              <a:buChar char="•"/>
            </a:pPr>
            <a:endParaRPr lang="en-GB" dirty="0"/>
          </a:p>
          <a:p>
            <a:pPr marL="349250" indent="-171450" algn="just">
              <a:buFont typeface="Arial" panose="020B0604020202020204" pitchFamily="34" charset="0"/>
              <a:buChar char="•"/>
            </a:pPr>
            <a:r>
              <a:rPr lang="en-GB" dirty="0"/>
              <a:t>Eight basic types in Lua: </a:t>
            </a:r>
            <a:r>
              <a:rPr lang="en-GB" i="1" dirty="0"/>
              <a:t>nil, boolean, number, string, userdata, function, thread, and table.</a:t>
            </a:r>
          </a:p>
          <a:p>
            <a:pPr marL="349250" indent="-171450" algn="just">
              <a:buFont typeface="Arial" panose="020B0604020202020204" pitchFamily="34" charset="0"/>
              <a:buChar char="•"/>
            </a:pPr>
            <a:endParaRPr lang="en-GB" i="1" dirty="0"/>
          </a:p>
          <a:p>
            <a:pPr marL="349250" indent="-171450" algn="just">
              <a:buFont typeface="Arial" panose="020B0604020202020204" pitchFamily="34" charset="0"/>
              <a:buChar char="•"/>
            </a:pPr>
            <a:r>
              <a:rPr lang="en-GB" dirty="0"/>
              <a:t>Variables have no predefined types; any variable may contain values of any type.</a:t>
            </a:r>
          </a:p>
          <a:p>
            <a:pPr marL="177800" indent="0" algn="just">
              <a:buNone/>
            </a:pPr>
            <a:endParaRPr lang="en-GB" i="1" dirty="0"/>
          </a:p>
          <a:p>
            <a:pPr marL="177800" indent="0">
              <a:buNone/>
            </a:pPr>
            <a:endParaRPr lang="en-GB" i="1" dirty="0"/>
          </a:p>
          <a:p>
            <a:pPr marL="177800" indent="0">
              <a:buNone/>
            </a:pPr>
            <a:endParaRPr lang="en-GB" i="1" dirty="0"/>
          </a:p>
          <a:p>
            <a:pPr marL="177800" indent="0">
              <a:buNone/>
            </a:pPr>
            <a:endParaRPr lang="en-GB" i="1" dirty="0"/>
          </a:p>
          <a:p>
            <a:pPr marL="177800" indent="0">
              <a:buNone/>
            </a:pPr>
            <a:endParaRPr lang="en-GB" i="1" dirty="0"/>
          </a:p>
          <a:p>
            <a:pPr marL="177800" indent="0">
              <a:buNone/>
            </a:pPr>
            <a:endParaRPr lang="en-GB" i="1" dirty="0"/>
          </a:p>
          <a:p>
            <a:pPr marL="177800" indent="0">
              <a:buNone/>
            </a:pPr>
            <a:endParaRPr lang="en-GB" i="1" dirty="0"/>
          </a:p>
          <a:p>
            <a:pPr marL="177800" indent="0">
              <a:buNone/>
            </a:pPr>
            <a:endParaRPr lang="en-GB" i="1" dirty="0"/>
          </a:p>
          <a:p>
            <a:pPr marL="177800" indent="0">
              <a:buNone/>
            </a:pPr>
            <a:endParaRPr lang="en-GB" i="1" dirty="0"/>
          </a:p>
          <a:p>
            <a:pPr marL="177800" indent="0">
              <a:buNone/>
            </a:pPr>
            <a:endParaRPr lang="en-GB" i="1" dirty="0"/>
          </a:p>
          <a:p>
            <a:pPr marL="177800" indent="0">
              <a:buNone/>
            </a:pPr>
            <a:endParaRPr lang="en-GB" i="1" dirty="0"/>
          </a:p>
          <a:p>
            <a:pPr marL="177800" indent="0">
              <a:buNone/>
            </a:pPr>
            <a:r>
              <a:rPr lang="en-GB" i="1" dirty="0"/>
              <a:t>Notice the last two lines: Functions are first-class values in Lua; so, we can manipulate them like any other value. </a:t>
            </a:r>
          </a:p>
          <a:p>
            <a:pPr marL="177800" indent="0">
              <a:buNone/>
            </a:pPr>
            <a:endParaRPr lang="en-GB" i="1" dirty="0"/>
          </a:p>
          <a:p>
            <a:pPr marL="177800" indent="0">
              <a:buNone/>
            </a:pPr>
            <a:endParaRPr lang="en-GB" i="1" dirty="0"/>
          </a:p>
          <a:p>
            <a:pPr marL="177800" indent="0">
              <a:buNone/>
            </a:pPr>
            <a:endParaRPr lang="en-GB" i="1" dirty="0"/>
          </a:p>
        </p:txBody>
      </p:sp>
      <p:sp>
        <p:nvSpPr>
          <p:cNvPr id="3" name="Titolo 2">
            <a:extLst>
              <a:ext uri="{FF2B5EF4-FFF2-40B4-BE49-F238E27FC236}">
                <a16:creationId xmlns:a16="http://schemas.microsoft.com/office/drawing/2014/main" id="{22AA5C95-E701-4F4C-BD63-2C8C3955DD11}"/>
              </a:ext>
            </a:extLst>
          </p:cNvPr>
          <p:cNvSpPr>
            <a:spLocks noGrp="1"/>
          </p:cNvSpPr>
          <p:nvPr>
            <p:ph type="ctrTitle"/>
          </p:nvPr>
        </p:nvSpPr>
        <p:spPr/>
        <p:txBody>
          <a:bodyPr/>
          <a:lstStyle/>
          <a:p>
            <a:r>
              <a:rPr lang="en-GB" dirty="0"/>
              <a:t> Types and Values</a:t>
            </a:r>
          </a:p>
        </p:txBody>
      </p:sp>
      <p:pic>
        <p:nvPicPr>
          <p:cNvPr id="5" name="Immagine 4" descr="Immagine che contiene testo&#10;&#10;Descrizione generata automaticamente">
            <a:extLst>
              <a:ext uri="{FF2B5EF4-FFF2-40B4-BE49-F238E27FC236}">
                <a16:creationId xmlns:a16="http://schemas.microsoft.com/office/drawing/2014/main" id="{F521F567-4BB9-4127-A1A3-1388A2D9DD9D}"/>
              </a:ext>
            </a:extLst>
          </p:cNvPr>
          <p:cNvPicPr>
            <a:picLocks noChangeAspect="1"/>
          </p:cNvPicPr>
          <p:nvPr/>
        </p:nvPicPr>
        <p:blipFill>
          <a:blip r:embed="rId2"/>
          <a:stretch>
            <a:fillRect/>
          </a:stretch>
        </p:blipFill>
        <p:spPr>
          <a:xfrm>
            <a:off x="-290459" y="1698296"/>
            <a:ext cx="5379484" cy="3372522"/>
          </a:xfrm>
          <a:prstGeom prst="rect">
            <a:avLst/>
          </a:prstGeom>
        </p:spPr>
      </p:pic>
      <p:pic>
        <p:nvPicPr>
          <p:cNvPr id="8" name="Immagine 7" descr="Immagine che contiene testo&#10;&#10;Descrizione generata automaticamente">
            <a:extLst>
              <a:ext uri="{FF2B5EF4-FFF2-40B4-BE49-F238E27FC236}">
                <a16:creationId xmlns:a16="http://schemas.microsoft.com/office/drawing/2014/main" id="{6A2FFFA7-9D1B-4E4E-904F-FB2950ABA63C}"/>
              </a:ext>
            </a:extLst>
          </p:cNvPr>
          <p:cNvPicPr>
            <a:picLocks noChangeAspect="1"/>
          </p:cNvPicPr>
          <p:nvPr/>
        </p:nvPicPr>
        <p:blipFill>
          <a:blip r:embed="rId3"/>
          <a:stretch>
            <a:fillRect/>
          </a:stretch>
        </p:blipFill>
        <p:spPr>
          <a:xfrm>
            <a:off x="4089656" y="1949887"/>
            <a:ext cx="5386613" cy="2869340"/>
          </a:xfrm>
          <a:prstGeom prst="rect">
            <a:avLst/>
          </a:prstGeom>
        </p:spPr>
      </p:pic>
    </p:spTree>
    <p:extLst>
      <p:ext uri="{BB962C8B-B14F-4D97-AF65-F5344CB8AC3E}">
        <p14:creationId xmlns:p14="http://schemas.microsoft.com/office/powerpoint/2010/main" val="3702788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0B6695C8-4BCF-43A5-8F74-A1739DF0AC45}"/>
              </a:ext>
            </a:extLst>
          </p:cNvPr>
          <p:cNvSpPr>
            <a:spLocks noGrp="1"/>
          </p:cNvSpPr>
          <p:nvPr>
            <p:ph type="body" idx="1"/>
          </p:nvPr>
        </p:nvSpPr>
        <p:spPr/>
        <p:txBody>
          <a:bodyPr/>
          <a:lstStyle/>
          <a:p>
            <a:endParaRPr lang="en-GB"/>
          </a:p>
        </p:txBody>
      </p:sp>
      <p:sp>
        <p:nvSpPr>
          <p:cNvPr id="3" name="Titolo 2">
            <a:extLst>
              <a:ext uri="{FF2B5EF4-FFF2-40B4-BE49-F238E27FC236}">
                <a16:creationId xmlns:a16="http://schemas.microsoft.com/office/drawing/2014/main" id="{03E66472-D392-41A7-8324-6CA31E2A7891}"/>
              </a:ext>
            </a:extLst>
          </p:cNvPr>
          <p:cNvSpPr>
            <a:spLocks noGrp="1"/>
          </p:cNvSpPr>
          <p:nvPr>
            <p:ph type="ctrTitle"/>
          </p:nvPr>
        </p:nvSpPr>
        <p:spPr/>
        <p:txBody>
          <a:bodyPr/>
          <a:lstStyle/>
          <a:p>
            <a:r>
              <a:rPr lang="en-GB" dirty="0"/>
              <a:t>Assignment</a:t>
            </a:r>
          </a:p>
        </p:txBody>
      </p:sp>
      <p:pic>
        <p:nvPicPr>
          <p:cNvPr id="5" name="Immagine 4" descr="Immagine che contiene testo&#10;&#10;Descrizione generata automaticamente">
            <a:extLst>
              <a:ext uri="{FF2B5EF4-FFF2-40B4-BE49-F238E27FC236}">
                <a16:creationId xmlns:a16="http://schemas.microsoft.com/office/drawing/2014/main" id="{85E0BCE4-0E47-4DD0-B767-82F8039B8950}"/>
              </a:ext>
            </a:extLst>
          </p:cNvPr>
          <p:cNvPicPr>
            <a:picLocks noChangeAspect="1"/>
          </p:cNvPicPr>
          <p:nvPr/>
        </p:nvPicPr>
        <p:blipFill>
          <a:blip r:embed="rId2"/>
          <a:stretch>
            <a:fillRect/>
          </a:stretch>
        </p:blipFill>
        <p:spPr>
          <a:xfrm>
            <a:off x="756708" y="327750"/>
            <a:ext cx="7630583" cy="5143500"/>
          </a:xfrm>
          <a:prstGeom prst="rect">
            <a:avLst/>
          </a:prstGeom>
        </p:spPr>
      </p:pic>
    </p:spTree>
    <p:extLst>
      <p:ext uri="{BB962C8B-B14F-4D97-AF65-F5344CB8AC3E}">
        <p14:creationId xmlns:p14="http://schemas.microsoft.com/office/powerpoint/2010/main" val="504901253"/>
      </p:ext>
    </p:extLst>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5860</TotalTime>
  <Words>1975</Words>
  <Application>Microsoft Office PowerPoint</Application>
  <PresentationFormat>Presentazione su schermo (16:9)</PresentationFormat>
  <Paragraphs>259</Paragraphs>
  <Slides>37</Slides>
  <Notes>3</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37</vt:i4>
      </vt:variant>
    </vt:vector>
  </HeadingPairs>
  <TitlesOfParts>
    <vt:vector size="46" baseType="lpstr">
      <vt:lpstr>Helvetica</vt:lpstr>
      <vt:lpstr>Arial</vt:lpstr>
      <vt:lpstr>Calibri</vt:lpstr>
      <vt:lpstr>Roboto Condensed Light</vt:lpstr>
      <vt:lpstr>Times New Roman</vt:lpstr>
      <vt:lpstr>Nunito Light</vt:lpstr>
      <vt:lpstr>HP Simplified</vt:lpstr>
      <vt:lpstr>Exo 2</vt:lpstr>
      <vt:lpstr>Tech Newsletter XL by Slidesgo</vt:lpstr>
      <vt:lpstr>LUA  PROGRAMMING  LANGUAGE</vt:lpstr>
      <vt:lpstr>Table of contents</vt:lpstr>
      <vt:lpstr>HISTORY OF LUA</vt:lpstr>
      <vt:lpstr>Lua integration in C</vt:lpstr>
      <vt:lpstr>Some Uses of Lua: </vt:lpstr>
      <vt:lpstr>Info on Lua </vt:lpstr>
      <vt:lpstr>Variables </vt:lpstr>
      <vt:lpstr> Types and Values</vt:lpstr>
      <vt:lpstr>Assignment</vt:lpstr>
      <vt:lpstr>Expressions</vt:lpstr>
      <vt:lpstr>Expressions cont.</vt:lpstr>
      <vt:lpstr>Functions</vt:lpstr>
      <vt:lpstr>Multiple Results - Variable Number of arguments</vt:lpstr>
      <vt:lpstr>About Functions</vt:lpstr>
      <vt:lpstr>Closures</vt:lpstr>
      <vt:lpstr>Running example FuncClos.lua</vt:lpstr>
      <vt:lpstr>Tables</vt:lpstr>
      <vt:lpstr>Constructors</vt:lpstr>
      <vt:lpstr>Control Structures</vt:lpstr>
      <vt:lpstr>Numeric for – Generic for</vt:lpstr>
      <vt:lpstr>Iterators</vt:lpstr>
      <vt:lpstr>Running example LoopExample.lua</vt:lpstr>
      <vt:lpstr>The require Function</vt:lpstr>
      <vt:lpstr>Coroutines</vt:lpstr>
      <vt:lpstr>Running Example Coroutines.lua </vt:lpstr>
      <vt:lpstr>Arrays</vt:lpstr>
      <vt:lpstr>Matrices </vt:lpstr>
      <vt:lpstr>Linked Lists</vt:lpstr>
      <vt:lpstr>Sets</vt:lpstr>
      <vt:lpstr>Metamethods</vt:lpstr>
      <vt:lpstr>Running example – Arithmetic metamethods</vt:lpstr>
      <vt:lpstr>What I implemented</vt:lpstr>
      <vt:lpstr>Presentazione standard di PowerPoint</vt:lpstr>
      <vt:lpstr>Presentazione standard di PowerPoint</vt:lpstr>
      <vt:lpstr>Presentazione standard di PowerPoint</vt:lpstr>
      <vt:lpstr>Presentazione standard di PowerPoint</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LUA  PROGRAMMING LANGUAGE</dc:title>
  <dc:creator>Davide</dc:creator>
  <cp:lastModifiedBy>Davide Perticone</cp:lastModifiedBy>
  <cp:revision>60</cp:revision>
  <dcterms:modified xsi:type="dcterms:W3CDTF">2021-06-03T08:33:07Z</dcterms:modified>
</cp:coreProperties>
</file>